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sldIdLst>
    <p:sldId id="256" r:id="rId2"/>
  </p:sldIdLst>
  <p:sldSz cx="49377600" cy="32918400"/>
  <p:notesSz cx="9144000" cy="6858000"/>
  <p:defaultTextStyle>
    <a:defPPr>
      <a:defRPr lang="en-US"/>
    </a:defPPr>
    <a:lvl1pPr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10368" userDrawn="1">
          <p15:clr>
            <a:srgbClr val="A4A3A4"/>
          </p15:clr>
        </p15:guide>
        <p15:guide id="2" pos="147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1308" y="-2358"/>
      </p:cViewPr>
      <p:guideLst>
        <p:guide orient="horz" pos="10368"/>
        <p:guide pos="1478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B5183A-8533-4B36-9164-165BF6A8905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Gill Sans" pitchFamily="1" charset="0"/>
                <a:ea typeface="ヒラギノ角ゴ ProN W3" pitchFamily="1" charset="-128"/>
                <a:cs typeface="+mn-cs"/>
                <a:sym typeface="Gill Sans" pitchFamily="1" charset="0"/>
              </a:defRPr>
            </a:lvl1pPr>
          </a:lstStyle>
          <a:p>
            <a:pPr>
              <a:defRPr/>
            </a:pPr>
            <a:endParaRPr lang="en-US"/>
          </a:p>
        </p:txBody>
      </p:sp>
      <p:sp>
        <p:nvSpPr>
          <p:cNvPr id="3" name="Date Placeholder 2">
            <a:extLst>
              <a:ext uri="{FF2B5EF4-FFF2-40B4-BE49-F238E27FC236}">
                <a16:creationId xmlns:a16="http://schemas.microsoft.com/office/drawing/2014/main" id="{706622E1-E245-425F-AD25-679C92D6222C}"/>
              </a:ext>
            </a:extLst>
          </p:cNvPr>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64C965A-79A0-4189-95C2-2554B0167FEA}" type="datetimeFigureOut">
              <a:rPr lang="en-US" altLang="en-US"/>
              <a:pPr>
                <a:defRPr/>
              </a:pPr>
              <a:t>5/16/2021</a:t>
            </a:fld>
            <a:endParaRPr lang="en-US" altLang="en-US"/>
          </a:p>
        </p:txBody>
      </p:sp>
      <p:sp>
        <p:nvSpPr>
          <p:cNvPr id="4" name="Slide Image Placeholder 3">
            <a:extLst>
              <a:ext uri="{FF2B5EF4-FFF2-40B4-BE49-F238E27FC236}">
                <a16:creationId xmlns:a16="http://schemas.microsoft.com/office/drawing/2014/main" id="{80835330-E0C5-4ADF-98EE-F870CDC7D75B}"/>
              </a:ext>
            </a:extLst>
          </p:cNvPr>
          <p:cNvSpPr>
            <a:spLocks noGrp="1" noRot="1" noChangeAspect="1"/>
          </p:cNvSpPr>
          <p:nvPr>
            <p:ph type="sldImg" idx="2"/>
          </p:nvPr>
        </p:nvSpPr>
        <p:spPr>
          <a:xfrm>
            <a:off x="2643188" y="514350"/>
            <a:ext cx="3857625"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B2F78D4-86D0-47E0-86F1-5B0CF54CC9BA}"/>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D79E34A-493D-43F4-B800-70C80AC8E76E}"/>
              </a:ext>
            </a:extLst>
          </p:cNvPr>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atin typeface="Gill Sans" pitchFamily="1" charset="0"/>
                <a:ea typeface="ヒラギノ角ゴ ProN W3" pitchFamily="1" charset="-128"/>
                <a:cs typeface="+mn-cs"/>
                <a:sym typeface="Gill Sans" pitchFamily="1" charset="0"/>
              </a:defRPr>
            </a:lvl1pPr>
          </a:lstStyle>
          <a:p>
            <a:pPr>
              <a:defRPr/>
            </a:pPr>
            <a:endParaRPr lang="en-US"/>
          </a:p>
        </p:txBody>
      </p:sp>
      <p:sp>
        <p:nvSpPr>
          <p:cNvPr id="7" name="Slide Number Placeholder 6">
            <a:extLst>
              <a:ext uri="{FF2B5EF4-FFF2-40B4-BE49-F238E27FC236}">
                <a16:creationId xmlns:a16="http://schemas.microsoft.com/office/drawing/2014/main" id="{29D70AA6-18D1-4457-9B4C-72804568F82D}"/>
              </a:ext>
            </a:extLst>
          </p:cNvPr>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D6AE10E-7093-4AB2-A038-C8555F1F363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719261A-8B0E-4C89-B13D-636FFF6874B3}"/>
              </a:ext>
            </a:extLst>
          </p:cNvPr>
          <p:cNvSpPr>
            <a:spLocks noGrp="1" noRot="1" noChangeAspect="1" noTextEdit="1"/>
          </p:cNvSpPr>
          <p:nvPr>
            <p:ph type="sldImg"/>
          </p:nvPr>
        </p:nvSpPr>
        <p:spPr bwMode="auto">
          <a:xfrm>
            <a:off x="2643188" y="514350"/>
            <a:ext cx="3857625"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D1DC7A44-833A-4557-8392-C99FDD50B6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F01FFFD8-F96B-41F4-B4EA-9530E52797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fld id="{1247DE38-E704-45F3-9F2F-8BFF2FA9DF9B}" type="slidenum">
              <a:rPr lang="en-US" altLang="en-US" sz="1200" smtClean="0"/>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638" y="10226675"/>
            <a:ext cx="41970325" cy="70548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7407275" y="18653125"/>
            <a:ext cx="34563050" cy="84137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ext Box 1">
            <a:extLst>
              <a:ext uri="{FF2B5EF4-FFF2-40B4-BE49-F238E27FC236}">
                <a16:creationId xmlns:a16="http://schemas.microsoft.com/office/drawing/2014/main" id="{52C73908-298E-4167-AB59-A900B7E9B39B}"/>
              </a:ext>
            </a:extLst>
          </p:cNvPr>
          <p:cNvSpPr txBox="1">
            <a:spLocks noGrp="1" noChangeArrowheads="1"/>
          </p:cNvSpPr>
          <p:nvPr>
            <p:ph type="sldNum" sz="quarter" idx="10"/>
          </p:nvPr>
        </p:nvSpPr>
        <p:spPr>
          <a:ln/>
        </p:spPr>
        <p:txBody>
          <a:bodyPr/>
          <a:lstStyle>
            <a:lvl1pPr>
              <a:defRPr/>
            </a:lvl1pPr>
          </a:lstStyle>
          <a:p>
            <a:pPr>
              <a:defRPr/>
            </a:pPr>
            <a:fld id="{F65AF369-4DFB-4C1D-B08A-3D4BCB4C729B}" type="slidenum">
              <a:rPr lang="en-US" altLang="en-US"/>
              <a:pPr>
                <a:defRPr/>
              </a:pPr>
              <a:t>‹#›</a:t>
            </a:fld>
            <a:endParaRPr lang="en-US" altLang="en-US"/>
          </a:p>
        </p:txBody>
      </p:sp>
    </p:spTree>
    <p:extLst>
      <p:ext uri="{BB962C8B-B14F-4D97-AF65-F5344CB8AC3E}">
        <p14:creationId xmlns:p14="http://schemas.microsoft.com/office/powerpoint/2010/main" val="31201448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468563" y="1317625"/>
            <a:ext cx="44440475" cy="5486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468563" y="7680325"/>
            <a:ext cx="44440475" cy="217249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a:extLst>
              <a:ext uri="{FF2B5EF4-FFF2-40B4-BE49-F238E27FC236}">
                <a16:creationId xmlns:a16="http://schemas.microsoft.com/office/drawing/2014/main" id="{50605D8E-02C4-4DA5-A9A6-0FF1BD3CC72D}"/>
              </a:ext>
            </a:extLst>
          </p:cNvPr>
          <p:cNvSpPr txBox="1">
            <a:spLocks noGrp="1" noChangeArrowheads="1"/>
          </p:cNvSpPr>
          <p:nvPr>
            <p:ph type="sldNum" sz="quarter" idx="10"/>
          </p:nvPr>
        </p:nvSpPr>
        <p:spPr>
          <a:ln/>
        </p:spPr>
        <p:txBody>
          <a:bodyPr/>
          <a:lstStyle>
            <a:lvl1pPr>
              <a:defRPr/>
            </a:lvl1pPr>
          </a:lstStyle>
          <a:p>
            <a:pPr>
              <a:defRPr/>
            </a:pPr>
            <a:fld id="{DEBED5AA-DAD1-476D-9388-A259EA1C7E49}" type="slidenum">
              <a:rPr lang="en-US" altLang="en-US"/>
              <a:pPr>
                <a:defRPr/>
              </a:pPr>
              <a:t>‹#›</a:t>
            </a:fld>
            <a:endParaRPr lang="en-US" altLang="en-US"/>
          </a:p>
        </p:txBody>
      </p:sp>
    </p:spTree>
    <p:extLst>
      <p:ext uri="{BB962C8B-B14F-4D97-AF65-F5344CB8AC3E}">
        <p14:creationId xmlns:p14="http://schemas.microsoft.com/office/powerpoint/2010/main" val="2243229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799713" y="1317625"/>
            <a:ext cx="11109325" cy="280876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468563" y="1317625"/>
            <a:ext cx="33178750" cy="280876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a:extLst>
              <a:ext uri="{FF2B5EF4-FFF2-40B4-BE49-F238E27FC236}">
                <a16:creationId xmlns:a16="http://schemas.microsoft.com/office/drawing/2014/main" id="{DC5E3695-7602-40A8-8507-54DC17F3780B}"/>
              </a:ext>
            </a:extLst>
          </p:cNvPr>
          <p:cNvSpPr txBox="1">
            <a:spLocks noGrp="1" noChangeArrowheads="1"/>
          </p:cNvSpPr>
          <p:nvPr>
            <p:ph type="sldNum" sz="quarter" idx="10"/>
          </p:nvPr>
        </p:nvSpPr>
        <p:spPr>
          <a:ln/>
        </p:spPr>
        <p:txBody>
          <a:bodyPr/>
          <a:lstStyle>
            <a:lvl1pPr>
              <a:defRPr/>
            </a:lvl1pPr>
          </a:lstStyle>
          <a:p>
            <a:pPr>
              <a:defRPr/>
            </a:pPr>
            <a:fld id="{0D1574FD-0278-4DBC-9501-30EB70475A3F}" type="slidenum">
              <a:rPr lang="en-US" altLang="en-US"/>
              <a:pPr>
                <a:defRPr/>
              </a:pPr>
              <a:t>‹#›</a:t>
            </a:fld>
            <a:endParaRPr lang="en-US" altLang="en-US"/>
          </a:p>
        </p:txBody>
      </p:sp>
    </p:spTree>
    <p:extLst>
      <p:ext uri="{BB962C8B-B14F-4D97-AF65-F5344CB8AC3E}">
        <p14:creationId xmlns:p14="http://schemas.microsoft.com/office/powerpoint/2010/main" val="23025478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8563" y="1317625"/>
            <a:ext cx="44440475" cy="5486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468563" y="7680325"/>
            <a:ext cx="44440475" cy="217249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1">
            <a:extLst>
              <a:ext uri="{FF2B5EF4-FFF2-40B4-BE49-F238E27FC236}">
                <a16:creationId xmlns:a16="http://schemas.microsoft.com/office/drawing/2014/main" id="{48666A1A-9935-4601-9B0F-4F43E17FB929}"/>
              </a:ext>
            </a:extLst>
          </p:cNvPr>
          <p:cNvSpPr txBox="1">
            <a:spLocks noGrp="1" noChangeArrowheads="1"/>
          </p:cNvSpPr>
          <p:nvPr>
            <p:ph type="sldNum" sz="quarter" idx="10"/>
          </p:nvPr>
        </p:nvSpPr>
        <p:spPr>
          <a:ln/>
        </p:spPr>
        <p:txBody>
          <a:bodyPr/>
          <a:lstStyle>
            <a:lvl1pPr>
              <a:defRPr/>
            </a:lvl1pPr>
          </a:lstStyle>
          <a:p>
            <a:pPr>
              <a:defRPr/>
            </a:pPr>
            <a:fld id="{2100FC5F-DDB0-4056-821B-7B1942FB050B}" type="slidenum">
              <a:rPr lang="en-US" altLang="en-US"/>
              <a:pPr>
                <a:defRPr/>
              </a:pPr>
              <a:t>‹#›</a:t>
            </a:fld>
            <a:endParaRPr lang="en-US" altLang="en-US"/>
          </a:p>
        </p:txBody>
      </p:sp>
    </p:spTree>
    <p:extLst>
      <p:ext uri="{BB962C8B-B14F-4D97-AF65-F5344CB8AC3E}">
        <p14:creationId xmlns:p14="http://schemas.microsoft.com/office/powerpoint/2010/main" val="512352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88" y="21153438"/>
            <a:ext cx="41970325" cy="653732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900488" y="13952538"/>
            <a:ext cx="41970325" cy="72009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1">
            <a:extLst>
              <a:ext uri="{FF2B5EF4-FFF2-40B4-BE49-F238E27FC236}">
                <a16:creationId xmlns:a16="http://schemas.microsoft.com/office/drawing/2014/main" id="{04C055A1-F250-4CAB-8F2F-2B105DB45539}"/>
              </a:ext>
            </a:extLst>
          </p:cNvPr>
          <p:cNvSpPr txBox="1">
            <a:spLocks noGrp="1" noChangeArrowheads="1"/>
          </p:cNvSpPr>
          <p:nvPr>
            <p:ph type="sldNum" sz="quarter" idx="10"/>
          </p:nvPr>
        </p:nvSpPr>
        <p:spPr>
          <a:ln/>
        </p:spPr>
        <p:txBody>
          <a:bodyPr/>
          <a:lstStyle>
            <a:lvl1pPr>
              <a:defRPr/>
            </a:lvl1pPr>
          </a:lstStyle>
          <a:p>
            <a:pPr>
              <a:defRPr/>
            </a:pPr>
            <a:fld id="{4A0D4C5B-B9A5-44B7-A420-7124E473AEC0}" type="slidenum">
              <a:rPr lang="en-US" altLang="en-US"/>
              <a:pPr>
                <a:defRPr/>
              </a:pPr>
              <a:t>‹#›</a:t>
            </a:fld>
            <a:endParaRPr lang="en-US" altLang="en-US"/>
          </a:p>
        </p:txBody>
      </p:sp>
    </p:spTree>
    <p:extLst>
      <p:ext uri="{BB962C8B-B14F-4D97-AF65-F5344CB8AC3E}">
        <p14:creationId xmlns:p14="http://schemas.microsoft.com/office/powerpoint/2010/main" val="20748778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68563" y="1317625"/>
            <a:ext cx="44440475" cy="5486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468563" y="7680325"/>
            <a:ext cx="22144037"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765000" y="7680325"/>
            <a:ext cx="22144038"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
            <a:extLst>
              <a:ext uri="{FF2B5EF4-FFF2-40B4-BE49-F238E27FC236}">
                <a16:creationId xmlns:a16="http://schemas.microsoft.com/office/drawing/2014/main" id="{1E7420D5-726C-4CDA-B0BE-2C64E97CE7FC}"/>
              </a:ext>
            </a:extLst>
          </p:cNvPr>
          <p:cNvSpPr txBox="1">
            <a:spLocks noGrp="1" noChangeArrowheads="1"/>
          </p:cNvSpPr>
          <p:nvPr>
            <p:ph type="sldNum" sz="quarter" idx="10"/>
          </p:nvPr>
        </p:nvSpPr>
        <p:spPr>
          <a:ln/>
        </p:spPr>
        <p:txBody>
          <a:bodyPr/>
          <a:lstStyle>
            <a:lvl1pPr>
              <a:defRPr/>
            </a:lvl1pPr>
          </a:lstStyle>
          <a:p>
            <a:pPr>
              <a:defRPr/>
            </a:pPr>
            <a:fld id="{292BE9D1-F934-4FB1-94F8-B34996DC87EC}" type="slidenum">
              <a:rPr lang="en-US" altLang="en-US"/>
              <a:pPr>
                <a:defRPr/>
              </a:pPr>
              <a:t>‹#›</a:t>
            </a:fld>
            <a:endParaRPr lang="en-US" altLang="en-US"/>
          </a:p>
        </p:txBody>
      </p:sp>
    </p:spTree>
    <p:extLst>
      <p:ext uri="{BB962C8B-B14F-4D97-AF65-F5344CB8AC3E}">
        <p14:creationId xmlns:p14="http://schemas.microsoft.com/office/powerpoint/2010/main" val="26311593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8563" y="1317625"/>
            <a:ext cx="44440475" cy="5486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68563" y="7369175"/>
            <a:ext cx="21817012"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468563" y="10439400"/>
            <a:ext cx="21817012"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082500" y="7369175"/>
            <a:ext cx="21826538"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5082500" y="10439400"/>
            <a:ext cx="21826538"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1">
            <a:extLst>
              <a:ext uri="{FF2B5EF4-FFF2-40B4-BE49-F238E27FC236}">
                <a16:creationId xmlns:a16="http://schemas.microsoft.com/office/drawing/2014/main" id="{EE24162E-098C-414C-9387-AD877D39AAD0}"/>
              </a:ext>
            </a:extLst>
          </p:cNvPr>
          <p:cNvSpPr txBox="1">
            <a:spLocks noGrp="1" noChangeArrowheads="1"/>
          </p:cNvSpPr>
          <p:nvPr>
            <p:ph type="sldNum" sz="quarter" idx="10"/>
          </p:nvPr>
        </p:nvSpPr>
        <p:spPr>
          <a:ln/>
        </p:spPr>
        <p:txBody>
          <a:bodyPr/>
          <a:lstStyle>
            <a:lvl1pPr>
              <a:defRPr/>
            </a:lvl1pPr>
          </a:lstStyle>
          <a:p>
            <a:pPr>
              <a:defRPr/>
            </a:pPr>
            <a:fld id="{5DD5900F-FA79-4BE3-BFEA-C2F920A61F93}" type="slidenum">
              <a:rPr lang="en-US" altLang="en-US"/>
              <a:pPr>
                <a:defRPr/>
              </a:pPr>
              <a:t>‹#›</a:t>
            </a:fld>
            <a:endParaRPr lang="en-US" altLang="en-US"/>
          </a:p>
        </p:txBody>
      </p:sp>
    </p:spTree>
    <p:extLst>
      <p:ext uri="{BB962C8B-B14F-4D97-AF65-F5344CB8AC3E}">
        <p14:creationId xmlns:p14="http://schemas.microsoft.com/office/powerpoint/2010/main" val="155911130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8563" y="1317625"/>
            <a:ext cx="44440475" cy="5486400"/>
          </a:xfrm>
          <a:prstGeom prst="rect">
            <a:avLst/>
          </a:prstGeom>
        </p:spPr>
        <p:txBody>
          <a:bodyPr/>
          <a:lstStyle/>
          <a:p>
            <a:r>
              <a:rPr lang="en-US"/>
              <a:t>Click to edit Master title style</a:t>
            </a:r>
          </a:p>
        </p:txBody>
      </p:sp>
      <p:sp>
        <p:nvSpPr>
          <p:cNvPr id="3" name="Text Box 1">
            <a:extLst>
              <a:ext uri="{FF2B5EF4-FFF2-40B4-BE49-F238E27FC236}">
                <a16:creationId xmlns:a16="http://schemas.microsoft.com/office/drawing/2014/main" id="{2E2248BA-30DE-4C91-A03D-27E523CA0A61}"/>
              </a:ext>
            </a:extLst>
          </p:cNvPr>
          <p:cNvSpPr txBox="1">
            <a:spLocks noGrp="1" noChangeArrowheads="1"/>
          </p:cNvSpPr>
          <p:nvPr>
            <p:ph type="sldNum" sz="quarter" idx="10"/>
          </p:nvPr>
        </p:nvSpPr>
        <p:spPr>
          <a:ln/>
        </p:spPr>
        <p:txBody>
          <a:bodyPr/>
          <a:lstStyle>
            <a:lvl1pPr>
              <a:defRPr/>
            </a:lvl1pPr>
          </a:lstStyle>
          <a:p>
            <a:pPr>
              <a:defRPr/>
            </a:pPr>
            <a:fld id="{96FE613D-7519-4344-AAB4-03B40D3DF357}" type="slidenum">
              <a:rPr lang="en-US" altLang="en-US"/>
              <a:pPr>
                <a:defRPr/>
              </a:pPr>
              <a:t>‹#›</a:t>
            </a:fld>
            <a:endParaRPr lang="en-US" altLang="en-US"/>
          </a:p>
        </p:txBody>
      </p:sp>
    </p:spTree>
    <p:extLst>
      <p:ext uri="{BB962C8B-B14F-4D97-AF65-F5344CB8AC3E}">
        <p14:creationId xmlns:p14="http://schemas.microsoft.com/office/powerpoint/2010/main" val="23171902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22E77BB6-5F87-4371-BEE0-A8BF152B2253}"/>
              </a:ext>
            </a:extLst>
          </p:cNvPr>
          <p:cNvSpPr txBox="1">
            <a:spLocks noGrp="1" noChangeArrowheads="1"/>
          </p:cNvSpPr>
          <p:nvPr>
            <p:ph type="sldNum" sz="quarter" idx="10"/>
          </p:nvPr>
        </p:nvSpPr>
        <p:spPr>
          <a:ln/>
        </p:spPr>
        <p:txBody>
          <a:bodyPr/>
          <a:lstStyle>
            <a:lvl1pPr>
              <a:defRPr/>
            </a:lvl1pPr>
          </a:lstStyle>
          <a:p>
            <a:pPr>
              <a:defRPr/>
            </a:pPr>
            <a:fld id="{B095DFA9-F870-40CD-99DC-82A9A0A305A0}" type="slidenum">
              <a:rPr lang="en-US" altLang="en-US"/>
              <a:pPr>
                <a:defRPr/>
              </a:pPr>
              <a:t>‹#›</a:t>
            </a:fld>
            <a:endParaRPr lang="en-US" altLang="en-US"/>
          </a:p>
        </p:txBody>
      </p:sp>
    </p:spTree>
    <p:extLst>
      <p:ext uri="{BB962C8B-B14F-4D97-AF65-F5344CB8AC3E}">
        <p14:creationId xmlns:p14="http://schemas.microsoft.com/office/powerpoint/2010/main" val="37025027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563" y="1311275"/>
            <a:ext cx="16244887" cy="557688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9305588" y="1311275"/>
            <a:ext cx="27603450" cy="280939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68563" y="6888163"/>
            <a:ext cx="16244887" cy="225171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a:extLst>
              <a:ext uri="{FF2B5EF4-FFF2-40B4-BE49-F238E27FC236}">
                <a16:creationId xmlns:a16="http://schemas.microsoft.com/office/drawing/2014/main" id="{574E55E0-5962-48F4-A833-2512E04C074A}"/>
              </a:ext>
            </a:extLst>
          </p:cNvPr>
          <p:cNvSpPr txBox="1">
            <a:spLocks noGrp="1" noChangeArrowheads="1"/>
          </p:cNvSpPr>
          <p:nvPr>
            <p:ph type="sldNum" sz="quarter" idx="10"/>
          </p:nvPr>
        </p:nvSpPr>
        <p:spPr>
          <a:ln/>
        </p:spPr>
        <p:txBody>
          <a:bodyPr/>
          <a:lstStyle>
            <a:lvl1pPr>
              <a:defRPr/>
            </a:lvl1pPr>
          </a:lstStyle>
          <a:p>
            <a:pPr>
              <a:defRPr/>
            </a:pPr>
            <a:fld id="{4A059C95-BC27-4969-952E-A12D85940D2D}" type="slidenum">
              <a:rPr lang="en-US" altLang="en-US"/>
              <a:pPr>
                <a:defRPr/>
              </a:pPr>
              <a:t>‹#›</a:t>
            </a:fld>
            <a:endParaRPr lang="en-US" altLang="en-US"/>
          </a:p>
        </p:txBody>
      </p:sp>
    </p:spTree>
    <p:extLst>
      <p:ext uri="{BB962C8B-B14F-4D97-AF65-F5344CB8AC3E}">
        <p14:creationId xmlns:p14="http://schemas.microsoft.com/office/powerpoint/2010/main" val="7912686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988" y="23042563"/>
            <a:ext cx="29625925" cy="272097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678988" y="2941638"/>
            <a:ext cx="29625925" cy="197500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Times New Roman" charset="0"/>
            </a:endParaRPr>
          </a:p>
        </p:txBody>
      </p:sp>
      <p:sp>
        <p:nvSpPr>
          <p:cNvPr id="4" name="Text Placeholder 3"/>
          <p:cNvSpPr>
            <a:spLocks noGrp="1"/>
          </p:cNvSpPr>
          <p:nvPr>
            <p:ph type="body" sz="half" idx="2"/>
          </p:nvPr>
        </p:nvSpPr>
        <p:spPr>
          <a:xfrm>
            <a:off x="9678988" y="25763538"/>
            <a:ext cx="29625925" cy="3862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1">
            <a:extLst>
              <a:ext uri="{FF2B5EF4-FFF2-40B4-BE49-F238E27FC236}">
                <a16:creationId xmlns:a16="http://schemas.microsoft.com/office/drawing/2014/main" id="{A1E1AE8A-0511-49F7-91A3-22337722B352}"/>
              </a:ext>
            </a:extLst>
          </p:cNvPr>
          <p:cNvSpPr txBox="1">
            <a:spLocks noGrp="1" noChangeArrowheads="1"/>
          </p:cNvSpPr>
          <p:nvPr>
            <p:ph type="sldNum" sz="quarter" idx="10"/>
          </p:nvPr>
        </p:nvSpPr>
        <p:spPr>
          <a:ln/>
        </p:spPr>
        <p:txBody>
          <a:bodyPr/>
          <a:lstStyle>
            <a:lvl1pPr>
              <a:defRPr/>
            </a:lvl1pPr>
          </a:lstStyle>
          <a:p>
            <a:pPr>
              <a:defRPr/>
            </a:pPr>
            <a:fld id="{47657CC9-8EFA-45FD-A1E3-C954C797272D}" type="slidenum">
              <a:rPr lang="en-US" altLang="en-US"/>
              <a:pPr>
                <a:defRPr/>
              </a:pPr>
              <a:t>‹#›</a:t>
            </a:fld>
            <a:endParaRPr lang="en-US" altLang="en-US"/>
          </a:p>
        </p:txBody>
      </p:sp>
    </p:spTree>
    <p:extLst>
      <p:ext uri="{BB962C8B-B14F-4D97-AF65-F5344CB8AC3E}">
        <p14:creationId xmlns:p14="http://schemas.microsoft.com/office/powerpoint/2010/main" val="3997013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Text Box 1">
            <a:extLst>
              <a:ext uri="{FF2B5EF4-FFF2-40B4-BE49-F238E27FC236}">
                <a16:creationId xmlns:a16="http://schemas.microsoft.com/office/drawing/2014/main" id="{C23684B7-9D28-4A80-89FA-004F13EC8AC7}"/>
              </a:ext>
            </a:extLst>
          </p:cNvPr>
          <p:cNvSpPr txBox="1">
            <a:spLocks noGrp="1" noChangeArrowheads="1"/>
          </p:cNvSpPr>
          <p:nvPr>
            <p:ph type="sldNum" sz="quarter" idx="4"/>
          </p:nvPr>
        </p:nvSpPr>
        <p:spPr bwMode="auto">
          <a:xfrm>
            <a:off x="44289663" y="30713363"/>
            <a:ext cx="1384300" cy="1473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eaLnBrk="1" hangingPunct="1">
              <a:defRPr sz="72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defRPr>
            </a:lvl1pPr>
          </a:lstStyle>
          <a:p>
            <a:pPr>
              <a:defRPr/>
            </a:pPr>
            <a:fld id="{9CE70AB2-FB9A-4144-8832-D039E559F6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eaLnBrk="0" fontAlgn="base" hangingPunct="0">
        <a:spcBef>
          <a:spcPct val="0"/>
        </a:spcBef>
        <a:spcAft>
          <a:spcPct val="0"/>
        </a:spcAft>
        <a:defRPr sz="22600">
          <a:solidFill>
            <a:schemeClr val="tx1"/>
          </a:solidFill>
          <a:latin typeface="+mj-lt"/>
          <a:ea typeface="+mj-ea"/>
          <a:cs typeface="+mj-cs"/>
          <a:sym typeface="Times New Roman" panose="02020603050405020304" pitchFamily="18" charset="0"/>
        </a:defRPr>
      </a:lvl1pPr>
      <a:lvl2pPr algn="ctr" rtl="0" eaLnBrk="0" fontAlgn="base" hangingPunct="0">
        <a:spcBef>
          <a:spcPct val="0"/>
        </a:spcBef>
        <a:spcAft>
          <a:spcPct val="0"/>
        </a:spcAft>
        <a:defRPr sz="22600">
          <a:solidFill>
            <a:schemeClr val="tx1"/>
          </a:solidFill>
          <a:latin typeface="Times New Roman" charset="0"/>
          <a:ea typeface="ヒラギノ明朝 ProN W3" charset="0"/>
          <a:cs typeface="ヒラギノ明朝 ProN W3" charset="0"/>
          <a:sym typeface="Times New Roman" panose="02020603050405020304" pitchFamily="18" charset="0"/>
        </a:defRPr>
      </a:lvl2pPr>
      <a:lvl3pPr algn="ctr" rtl="0" eaLnBrk="0" fontAlgn="base" hangingPunct="0">
        <a:spcBef>
          <a:spcPct val="0"/>
        </a:spcBef>
        <a:spcAft>
          <a:spcPct val="0"/>
        </a:spcAft>
        <a:defRPr sz="22600">
          <a:solidFill>
            <a:schemeClr val="tx1"/>
          </a:solidFill>
          <a:latin typeface="Times New Roman" charset="0"/>
          <a:ea typeface="ヒラギノ明朝 ProN W3" charset="0"/>
          <a:cs typeface="ヒラギノ明朝 ProN W3" charset="0"/>
          <a:sym typeface="Times New Roman" panose="02020603050405020304" pitchFamily="18" charset="0"/>
        </a:defRPr>
      </a:lvl3pPr>
      <a:lvl4pPr algn="ctr" rtl="0" eaLnBrk="0" fontAlgn="base" hangingPunct="0">
        <a:spcBef>
          <a:spcPct val="0"/>
        </a:spcBef>
        <a:spcAft>
          <a:spcPct val="0"/>
        </a:spcAft>
        <a:defRPr sz="22600">
          <a:solidFill>
            <a:schemeClr val="tx1"/>
          </a:solidFill>
          <a:latin typeface="Times New Roman" charset="0"/>
          <a:ea typeface="ヒラギノ明朝 ProN W3" charset="0"/>
          <a:cs typeface="ヒラギノ明朝 ProN W3" charset="0"/>
          <a:sym typeface="Times New Roman" panose="02020603050405020304" pitchFamily="18" charset="0"/>
        </a:defRPr>
      </a:lvl4pPr>
      <a:lvl5pPr algn="ctr" rtl="0" eaLnBrk="0" fontAlgn="base" hangingPunct="0">
        <a:spcBef>
          <a:spcPct val="0"/>
        </a:spcBef>
        <a:spcAft>
          <a:spcPct val="0"/>
        </a:spcAft>
        <a:defRPr sz="22600">
          <a:solidFill>
            <a:schemeClr val="tx1"/>
          </a:solidFill>
          <a:latin typeface="Times New Roman" charset="0"/>
          <a:ea typeface="ヒラギノ明朝 ProN W3" charset="0"/>
          <a:cs typeface="ヒラギノ明朝 ProN W3" charset="0"/>
          <a:sym typeface="Times New Roman" panose="02020603050405020304" pitchFamily="18" charset="0"/>
        </a:defRPr>
      </a:lvl5pPr>
      <a:lvl6pPr marL="457200" algn="ctr" rtl="0" fontAlgn="base">
        <a:spcBef>
          <a:spcPct val="0"/>
        </a:spcBef>
        <a:spcAft>
          <a:spcPct val="0"/>
        </a:spcAft>
        <a:defRPr sz="22600">
          <a:solidFill>
            <a:schemeClr val="tx1"/>
          </a:solidFill>
          <a:latin typeface="Times New Roman" charset="0"/>
          <a:ea typeface="ヒラギノ明朝 ProN W3" charset="0"/>
          <a:cs typeface="ヒラギノ明朝 ProN W3" charset="0"/>
          <a:sym typeface="Times New Roman" charset="0"/>
        </a:defRPr>
      </a:lvl6pPr>
      <a:lvl7pPr marL="914400" algn="ctr" rtl="0" fontAlgn="base">
        <a:spcBef>
          <a:spcPct val="0"/>
        </a:spcBef>
        <a:spcAft>
          <a:spcPct val="0"/>
        </a:spcAft>
        <a:defRPr sz="22600">
          <a:solidFill>
            <a:schemeClr val="tx1"/>
          </a:solidFill>
          <a:latin typeface="Times New Roman" charset="0"/>
          <a:ea typeface="ヒラギノ明朝 ProN W3" charset="0"/>
          <a:cs typeface="ヒラギノ明朝 ProN W3" charset="0"/>
          <a:sym typeface="Times New Roman" charset="0"/>
        </a:defRPr>
      </a:lvl7pPr>
      <a:lvl8pPr marL="1371600" algn="ctr" rtl="0" fontAlgn="base">
        <a:spcBef>
          <a:spcPct val="0"/>
        </a:spcBef>
        <a:spcAft>
          <a:spcPct val="0"/>
        </a:spcAft>
        <a:defRPr sz="22600">
          <a:solidFill>
            <a:schemeClr val="tx1"/>
          </a:solidFill>
          <a:latin typeface="Times New Roman" charset="0"/>
          <a:ea typeface="ヒラギノ明朝 ProN W3" charset="0"/>
          <a:cs typeface="ヒラギノ明朝 ProN W3" charset="0"/>
          <a:sym typeface="Times New Roman" charset="0"/>
        </a:defRPr>
      </a:lvl8pPr>
      <a:lvl9pPr marL="1828800" algn="ctr" rtl="0" fontAlgn="base">
        <a:spcBef>
          <a:spcPct val="0"/>
        </a:spcBef>
        <a:spcAft>
          <a:spcPct val="0"/>
        </a:spcAft>
        <a:defRPr sz="22600">
          <a:solidFill>
            <a:schemeClr val="tx1"/>
          </a:solidFill>
          <a:latin typeface="Times New Roman" charset="0"/>
          <a:ea typeface="ヒラギノ明朝 ProN W3" charset="0"/>
          <a:cs typeface="ヒラギノ明朝 ProN W3" charset="0"/>
          <a:sym typeface="Times New Roman" charset="0"/>
        </a:defRPr>
      </a:lvl9pPr>
    </p:titleStyle>
    <p:bodyStyle>
      <a:lvl1pPr marL="1763713" indent="-1763713" algn="l" rtl="0" eaLnBrk="0" fontAlgn="base" hangingPunct="0">
        <a:spcBef>
          <a:spcPts val="4000"/>
        </a:spcBef>
        <a:spcAft>
          <a:spcPct val="0"/>
        </a:spcAft>
        <a:buClr>
          <a:srgbClr val="000000"/>
        </a:buClr>
        <a:buSzPct val="100000"/>
        <a:buFont typeface="Times New Roman" panose="02020603050405020304" pitchFamily="18" charset="0"/>
        <a:buChar char="•"/>
        <a:defRPr sz="16500">
          <a:solidFill>
            <a:schemeClr val="tx1"/>
          </a:solidFill>
          <a:latin typeface="+mn-lt"/>
          <a:ea typeface="+mn-ea"/>
          <a:cs typeface="+mn-cs"/>
          <a:sym typeface="Times New Roman" panose="02020603050405020304" pitchFamily="18" charset="0"/>
        </a:defRPr>
      </a:lvl1pPr>
      <a:lvl2pPr marL="3821113" indent="-1470025" algn="l" rtl="0" eaLnBrk="0" fontAlgn="base" hangingPunct="0">
        <a:spcBef>
          <a:spcPts val="3500"/>
        </a:spcBef>
        <a:spcAft>
          <a:spcPct val="0"/>
        </a:spcAft>
        <a:buClr>
          <a:srgbClr val="000000"/>
        </a:buClr>
        <a:buSzPct val="100000"/>
        <a:buFont typeface="Times New Roman" panose="02020603050405020304" pitchFamily="18" charset="0"/>
        <a:buChar char="–"/>
        <a:defRPr sz="14400">
          <a:solidFill>
            <a:schemeClr val="tx1"/>
          </a:solidFill>
          <a:latin typeface="+mn-lt"/>
          <a:ea typeface="+mn-ea"/>
          <a:cs typeface="+mn-cs"/>
          <a:sym typeface="Times New Roman" panose="02020603050405020304" pitchFamily="18" charset="0"/>
        </a:defRPr>
      </a:lvl2pPr>
      <a:lvl3pPr marL="5878513" indent="-1176338" algn="l" rtl="0" eaLnBrk="0" fontAlgn="base" hangingPunct="0">
        <a:spcBef>
          <a:spcPts val="3000"/>
        </a:spcBef>
        <a:spcAft>
          <a:spcPct val="0"/>
        </a:spcAft>
        <a:buClr>
          <a:srgbClr val="000000"/>
        </a:buClr>
        <a:buSzPct val="100000"/>
        <a:buFont typeface="Times New Roman" panose="02020603050405020304" pitchFamily="18" charset="0"/>
        <a:buChar char="•"/>
        <a:defRPr sz="12300">
          <a:solidFill>
            <a:schemeClr val="tx1"/>
          </a:solidFill>
          <a:latin typeface="+mn-lt"/>
          <a:ea typeface="+mn-ea"/>
          <a:cs typeface="+mn-cs"/>
          <a:sym typeface="Times New Roman" panose="02020603050405020304" pitchFamily="18" charset="0"/>
        </a:defRPr>
      </a:lvl3pPr>
      <a:lvl4pPr marL="8228013" indent="-1176338" algn="l" rtl="0" eaLnBrk="0" fontAlgn="base" hangingPunct="0">
        <a:spcBef>
          <a:spcPts val="2500"/>
        </a:spcBef>
        <a:spcAft>
          <a:spcPct val="0"/>
        </a:spcAft>
        <a:buClr>
          <a:srgbClr val="000000"/>
        </a:buClr>
        <a:buSzPct val="100000"/>
        <a:buFont typeface="Times New Roman" panose="02020603050405020304" pitchFamily="18" charset="0"/>
        <a:buChar char="–"/>
        <a:defRPr sz="10300">
          <a:solidFill>
            <a:schemeClr val="tx1"/>
          </a:solidFill>
          <a:latin typeface="+mn-lt"/>
          <a:ea typeface="+mn-ea"/>
          <a:cs typeface="+mn-cs"/>
          <a:sym typeface="Times New Roman" panose="02020603050405020304" pitchFamily="18" charset="0"/>
        </a:defRPr>
      </a:lvl4pPr>
      <a:lvl5pPr marL="10580688" indent="-1174750" algn="l" rtl="0" eaLnBrk="0" fontAlgn="base" hangingPunct="0">
        <a:spcBef>
          <a:spcPts val="2500"/>
        </a:spcBef>
        <a:spcAft>
          <a:spcPct val="0"/>
        </a:spcAft>
        <a:buClr>
          <a:srgbClr val="000000"/>
        </a:buClr>
        <a:buSzPct val="100000"/>
        <a:buFont typeface="Times New Roman" panose="02020603050405020304" pitchFamily="18" charset="0"/>
        <a:buChar char="»"/>
        <a:defRPr sz="10300">
          <a:solidFill>
            <a:schemeClr val="tx1"/>
          </a:solidFill>
          <a:latin typeface="+mn-lt"/>
          <a:ea typeface="+mn-ea"/>
          <a:cs typeface="+mn-cs"/>
          <a:sym typeface="Times New Roman" panose="02020603050405020304" pitchFamily="18" charset="0"/>
        </a:defRPr>
      </a:lvl5pPr>
      <a:lvl6pPr marL="11037888" indent="-1174750" algn="l" rtl="0" fontAlgn="base">
        <a:spcBef>
          <a:spcPts val="2500"/>
        </a:spcBef>
        <a:spcAft>
          <a:spcPct val="0"/>
        </a:spcAft>
        <a:buClr>
          <a:srgbClr val="000000"/>
        </a:buClr>
        <a:buSzPct val="100000"/>
        <a:buFont typeface="Times New Roman" charset="0"/>
        <a:buChar char="»"/>
        <a:defRPr sz="10300">
          <a:solidFill>
            <a:schemeClr val="tx1"/>
          </a:solidFill>
          <a:latin typeface="+mn-lt"/>
          <a:ea typeface="+mn-ea"/>
          <a:cs typeface="+mn-cs"/>
          <a:sym typeface="Times New Roman" charset="0"/>
        </a:defRPr>
      </a:lvl6pPr>
      <a:lvl7pPr marL="11495088" indent="-1174750" algn="l" rtl="0" fontAlgn="base">
        <a:spcBef>
          <a:spcPts val="2500"/>
        </a:spcBef>
        <a:spcAft>
          <a:spcPct val="0"/>
        </a:spcAft>
        <a:buClr>
          <a:srgbClr val="000000"/>
        </a:buClr>
        <a:buSzPct val="100000"/>
        <a:buFont typeface="Times New Roman" charset="0"/>
        <a:buChar char="»"/>
        <a:defRPr sz="10300">
          <a:solidFill>
            <a:schemeClr val="tx1"/>
          </a:solidFill>
          <a:latin typeface="+mn-lt"/>
          <a:ea typeface="+mn-ea"/>
          <a:cs typeface="+mn-cs"/>
          <a:sym typeface="Times New Roman" charset="0"/>
        </a:defRPr>
      </a:lvl7pPr>
      <a:lvl8pPr marL="11952288" indent="-1174750" algn="l" rtl="0" fontAlgn="base">
        <a:spcBef>
          <a:spcPts val="2500"/>
        </a:spcBef>
        <a:spcAft>
          <a:spcPct val="0"/>
        </a:spcAft>
        <a:buClr>
          <a:srgbClr val="000000"/>
        </a:buClr>
        <a:buSzPct val="100000"/>
        <a:buFont typeface="Times New Roman" charset="0"/>
        <a:buChar char="»"/>
        <a:defRPr sz="10300">
          <a:solidFill>
            <a:schemeClr val="tx1"/>
          </a:solidFill>
          <a:latin typeface="+mn-lt"/>
          <a:ea typeface="+mn-ea"/>
          <a:cs typeface="+mn-cs"/>
          <a:sym typeface="Times New Roman" charset="0"/>
        </a:defRPr>
      </a:lvl8pPr>
      <a:lvl9pPr marL="12409488" indent="-1174750" algn="l" rtl="0" fontAlgn="base">
        <a:spcBef>
          <a:spcPts val="2500"/>
        </a:spcBef>
        <a:spcAft>
          <a:spcPct val="0"/>
        </a:spcAft>
        <a:buClr>
          <a:srgbClr val="000000"/>
        </a:buClr>
        <a:buSzPct val="100000"/>
        <a:buFont typeface="Times New Roman" charset="0"/>
        <a:buChar char="»"/>
        <a:defRPr sz="10300">
          <a:solidFill>
            <a:schemeClr val="tx1"/>
          </a:solidFill>
          <a:latin typeface="+mn-lt"/>
          <a:ea typeface="+mn-ea"/>
          <a:cs typeface="+mn-cs"/>
          <a:sym typeface="Times New Roman"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jp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hyperlink" Target="http://web.as.uky.edu/Biology/faculty/cooper/ABLE-2021/ABLE-2021-Metabolism%20and%20gene%20expression/Home-metabolism%20and%20gene%20expression.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B95962FE-A78F-4616-A9EC-2385B8290462}"/>
              </a:ext>
            </a:extLst>
          </p:cNvPr>
          <p:cNvPicPr/>
          <p:nvPr/>
        </p:nvPicPr>
        <p:blipFill rotWithShape="1">
          <a:blip r:embed="rId3">
            <a:extLst>
              <a:ext uri="{28A0092B-C50C-407E-A947-70E740481C1C}">
                <a14:useLocalDpi xmlns:a14="http://schemas.microsoft.com/office/drawing/2010/main" val="0"/>
              </a:ext>
            </a:extLst>
          </a:blip>
          <a:srcRect l="12429" t="22537" r="11948" b="25244"/>
          <a:stretch/>
        </p:blipFill>
        <p:spPr bwMode="auto">
          <a:xfrm>
            <a:off x="31036542" y="29031043"/>
            <a:ext cx="6490950" cy="2668156"/>
          </a:xfrm>
          <a:prstGeom prst="rect">
            <a:avLst/>
          </a:prstGeom>
          <a:noFill/>
          <a:ln>
            <a:noFill/>
          </a:ln>
          <a:extLst>
            <a:ext uri="{53640926-AAD7-44D8-BBD7-CCE9431645EC}">
              <a14:shadowObscured xmlns:a14="http://schemas.microsoft.com/office/drawing/2010/main"/>
            </a:ext>
          </a:extLst>
        </p:spPr>
      </p:pic>
      <p:sp>
        <p:nvSpPr>
          <p:cNvPr id="3076" name="Rectangle 6">
            <a:extLst>
              <a:ext uri="{FF2B5EF4-FFF2-40B4-BE49-F238E27FC236}">
                <a16:creationId xmlns:a16="http://schemas.microsoft.com/office/drawing/2014/main" id="{F71024C4-AC54-42FA-AF7C-E16D2A2CE574}"/>
              </a:ext>
            </a:extLst>
          </p:cNvPr>
          <p:cNvSpPr>
            <a:spLocks/>
          </p:cNvSpPr>
          <p:nvPr/>
        </p:nvSpPr>
        <p:spPr bwMode="auto">
          <a:xfrm>
            <a:off x="4642551" y="1332407"/>
            <a:ext cx="41441687" cy="214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a:r>
              <a:rPr lang="en-US" altLang="en-US" sz="7200" dirty="0">
                <a:latin typeface="Arial" panose="020B0604020202020204" pitchFamily="34" charset="0"/>
                <a:cs typeface="Arial" panose="020B0604020202020204" pitchFamily="34" charset="0"/>
              </a:rPr>
              <a:t>Bridging Optogenetics, Metabolism, and Animal Behavior for Student-Driven Inquiry</a:t>
            </a:r>
            <a:endParaRPr lang="en-US" altLang="en-US" sz="7200" dirty="0"/>
          </a:p>
        </p:txBody>
      </p:sp>
      <p:sp>
        <p:nvSpPr>
          <p:cNvPr id="3078" name="Rectangle 1">
            <a:extLst>
              <a:ext uri="{FF2B5EF4-FFF2-40B4-BE49-F238E27FC236}">
                <a16:creationId xmlns:a16="http://schemas.microsoft.com/office/drawing/2014/main" id="{E077B6E1-E495-4EF2-9659-7C999689B342}"/>
              </a:ext>
            </a:extLst>
          </p:cNvPr>
          <p:cNvSpPr>
            <a:spLocks/>
          </p:cNvSpPr>
          <p:nvPr/>
        </p:nvSpPr>
        <p:spPr bwMode="auto">
          <a:xfrm>
            <a:off x="-457200" y="3413752"/>
            <a:ext cx="498348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marL="0" marR="0" algn="ctr">
              <a:lnSpc>
                <a:spcPct val="115000"/>
              </a:lnSpc>
              <a:spcBef>
                <a:spcPts val="0"/>
              </a:spcBef>
              <a:spcAft>
                <a:spcPts val="0"/>
              </a:spcAft>
            </a:pPr>
            <a:r>
              <a:rPr lang="en-US" altLang="en-US" sz="4800" dirty="0">
                <a:latin typeface="Arial" panose="020B0604020202020204" pitchFamily="34" charset="0"/>
                <a:cs typeface="Arial" panose="020B0604020202020204" pitchFamily="34" charset="0"/>
              </a:rPr>
              <a:t> </a:t>
            </a:r>
            <a:r>
              <a:rPr lang="en-US" sz="4800" b="1" dirty="0">
                <a:effectLst/>
                <a:latin typeface="Arial" panose="020B0604020202020204" pitchFamily="34" charset="0"/>
                <a:ea typeface="Times New Roman" panose="02020603050405020304" pitchFamily="18" charset="0"/>
                <a:cs typeface="Arial" panose="020B0604020202020204" pitchFamily="34" charset="0"/>
              </a:rPr>
              <a:t>Tawny Aguayo-Williams</a:t>
            </a:r>
            <a:r>
              <a:rPr lang="en-US" sz="4800" b="1" baseline="30000" dirty="0">
                <a:effectLst/>
                <a:latin typeface="Arial" panose="020B0604020202020204" pitchFamily="34" charset="0"/>
                <a:ea typeface="Times New Roman" panose="02020603050405020304" pitchFamily="18" charset="0"/>
                <a:cs typeface="Arial" panose="020B0604020202020204" pitchFamily="34" charset="0"/>
              </a:rPr>
              <a:t>1</a:t>
            </a:r>
            <a:r>
              <a:rPr lang="en-US" sz="4800" b="1" dirty="0">
                <a:effectLst/>
                <a:latin typeface="Arial" panose="020B0604020202020204" pitchFamily="34" charset="0"/>
                <a:ea typeface="Times New Roman" panose="02020603050405020304" pitchFamily="18" charset="0"/>
                <a:cs typeface="Arial" panose="020B0604020202020204" pitchFamily="34" charset="0"/>
              </a:rPr>
              <a:t>, </a:t>
            </a:r>
            <a:r>
              <a:rPr lang="en-US" sz="4800" b="1" dirty="0" err="1">
                <a:effectLst/>
                <a:latin typeface="Arial" panose="020B0604020202020204" pitchFamily="34" charset="0"/>
                <a:ea typeface="Calibri" panose="020F0502020204030204" pitchFamily="34" charset="0"/>
                <a:cs typeface="Arial" panose="020B0604020202020204" pitchFamily="34" charset="0"/>
              </a:rPr>
              <a:t>Vaaragie</a:t>
            </a:r>
            <a:r>
              <a:rPr lang="en-US" sz="4800" b="1" dirty="0">
                <a:effectLst/>
                <a:latin typeface="Arial" panose="020B0604020202020204" pitchFamily="34" charset="0"/>
                <a:ea typeface="Calibri" panose="020F0502020204030204" pitchFamily="34" charset="0"/>
                <a:cs typeface="Arial" panose="020B0604020202020204" pitchFamily="34" charset="0"/>
              </a:rPr>
              <a:t> Subramaniam</a:t>
            </a:r>
            <a:r>
              <a:rPr lang="en-US" sz="4800" b="1"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800" b="1" dirty="0">
                <a:effectLst/>
                <a:latin typeface="Arial" panose="020B0604020202020204" pitchFamily="34" charset="0"/>
                <a:ea typeface="Times New Roman" panose="02020603050405020304" pitchFamily="18" charset="0"/>
                <a:cs typeface="Arial" panose="020B0604020202020204" pitchFamily="34" charset="0"/>
              </a:rPr>
              <a:t>, Doug Harrison</a:t>
            </a:r>
            <a:r>
              <a:rPr lang="en-US" sz="4800" b="1"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800" b="1" dirty="0">
                <a:effectLst/>
                <a:latin typeface="Arial" panose="020B0604020202020204" pitchFamily="34" charset="0"/>
                <a:ea typeface="Times New Roman" panose="02020603050405020304" pitchFamily="18" charset="0"/>
                <a:cs typeface="Arial" panose="020B0604020202020204" pitchFamily="34" charset="0"/>
              </a:rPr>
              <a:t>, Robin L. Cooper</a:t>
            </a:r>
            <a:r>
              <a:rPr lang="en-US" sz="4800" b="1"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800" b="1" dirty="0">
                <a:effectLst/>
                <a:latin typeface="Arial" panose="020B0604020202020204" pitchFamily="34" charset="0"/>
                <a:ea typeface="Times New Roman" panose="02020603050405020304" pitchFamily="18" charset="0"/>
                <a:cs typeface="Arial" panose="020B0604020202020204" pitchFamily="34" charset="0"/>
              </a:rPr>
              <a:t>, and Brett Criswell</a:t>
            </a:r>
            <a:r>
              <a:rPr lang="en-US" sz="4800" b="1" baseline="30000" dirty="0">
                <a:effectLst/>
                <a:latin typeface="Arial" panose="020B0604020202020204" pitchFamily="34" charset="0"/>
                <a:ea typeface="Times New Roman" panose="02020603050405020304" pitchFamily="18" charset="0"/>
                <a:cs typeface="Arial" panose="020B0604020202020204" pitchFamily="34" charset="0"/>
              </a:rPr>
              <a:t>3</a:t>
            </a:r>
            <a:br>
              <a:rPr lang="en-US" altLang="en-US" sz="4800" dirty="0">
                <a:latin typeface="Arial" panose="020B0604020202020204" pitchFamily="34" charset="0"/>
                <a:cs typeface="Arial" panose="020B0604020202020204" pitchFamily="34" charset="0"/>
              </a:rPr>
            </a:br>
            <a:r>
              <a:rPr lang="en-US" sz="3200" baseline="30000" dirty="0">
                <a:effectLst/>
                <a:latin typeface="Arial" panose="020B0604020202020204" pitchFamily="34" charset="0"/>
                <a:ea typeface="Times New Roman" panose="02020603050405020304" pitchFamily="18" charset="0"/>
                <a:cs typeface="Arial" panose="020B0604020202020204" pitchFamily="34" charset="0"/>
              </a:rPr>
              <a:t>1</a:t>
            </a:r>
            <a:r>
              <a:rPr lang="en-US" sz="3200" dirty="0">
                <a:effectLst/>
                <a:latin typeface="Arial" panose="020B0604020202020204" pitchFamily="34" charset="0"/>
                <a:ea typeface="Times New Roman" panose="02020603050405020304" pitchFamily="18" charset="0"/>
                <a:cs typeface="Arial" panose="020B0604020202020204" pitchFamily="34" charset="0"/>
              </a:rPr>
              <a:t>Department of STEM Education, University of Kentucky, Lexington, KY 40406-0001, USA ; </a:t>
            </a:r>
            <a:r>
              <a:rPr lang="en-US" sz="32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3200" dirty="0">
                <a:effectLst/>
                <a:latin typeface="Arial" panose="020B0604020202020204" pitchFamily="34" charset="0"/>
                <a:ea typeface="Times New Roman" panose="02020603050405020304" pitchFamily="18" charset="0"/>
                <a:cs typeface="Arial" panose="020B0604020202020204" pitchFamily="34" charset="0"/>
              </a:rPr>
              <a:t>Department of Biology, University of Kentucky, Lexington, KY 40506-0225 USA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3200" baseline="30000" dirty="0">
                <a:effectLst/>
                <a:latin typeface="Arial" panose="020B0604020202020204" pitchFamily="34" charset="0"/>
                <a:ea typeface="Times New Roman" panose="02020603050405020304" pitchFamily="18" charset="0"/>
                <a:cs typeface="Arial" panose="020B0604020202020204" pitchFamily="34" charset="0"/>
              </a:rPr>
              <a:t>3</a:t>
            </a:r>
            <a:r>
              <a:rPr lang="en-US" sz="3200" dirty="0">
                <a:effectLst/>
                <a:latin typeface="Arial" panose="020B0604020202020204" pitchFamily="34" charset="0"/>
                <a:ea typeface="Times New Roman" panose="02020603050405020304" pitchFamily="18" charset="0"/>
                <a:cs typeface="Arial" panose="020B0604020202020204" pitchFamily="34" charset="0"/>
              </a:rPr>
              <a:t>Department of Secondary Education, West Chester Univ., West Chester, PA. 19383</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algn="ctr" eaLnBrk="1" hangingPunct="1"/>
            <a:endParaRPr lang="en-US" altLang="en-US" sz="5400" dirty="0">
              <a:latin typeface="Times New Roman" panose="02020603050405020304" pitchFamily="18" charset="0"/>
              <a:cs typeface="Times New Roman" panose="02020603050405020304" pitchFamily="18" charset="0"/>
            </a:endParaRPr>
          </a:p>
          <a:p>
            <a:pPr algn="ctr" eaLnBrk="1" hangingPunct="1"/>
            <a:endParaRPr lang="en-US" altLang="en-US" sz="5400" dirty="0">
              <a:latin typeface="Times New Roman" panose="02020603050405020304" pitchFamily="18" charset="0"/>
              <a:cs typeface="Times New Roman" panose="02020603050405020304" pitchFamily="18" charset="0"/>
            </a:endParaRPr>
          </a:p>
        </p:txBody>
      </p:sp>
      <p:sp>
        <p:nvSpPr>
          <p:cNvPr id="3079" name="Rectangle 7">
            <a:extLst>
              <a:ext uri="{FF2B5EF4-FFF2-40B4-BE49-F238E27FC236}">
                <a16:creationId xmlns:a16="http://schemas.microsoft.com/office/drawing/2014/main" id="{C327EAC5-3DC9-4EA2-BAF3-0A894A8752FA}"/>
              </a:ext>
            </a:extLst>
          </p:cNvPr>
          <p:cNvSpPr>
            <a:spLocks/>
          </p:cNvSpPr>
          <p:nvPr/>
        </p:nvSpPr>
        <p:spPr bwMode="auto">
          <a:xfrm>
            <a:off x="-62799" y="5975954"/>
            <a:ext cx="4191000" cy="64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en-US" altLang="en-US" sz="3200" b="1" dirty="0">
                <a:solidFill>
                  <a:schemeClr val="tx1"/>
                </a:solidFill>
                <a:latin typeface="Arial" panose="020B0604020202020204" pitchFamily="34" charset="0"/>
                <a:cs typeface="Arial" panose="020B0604020202020204" pitchFamily="34" charset="0"/>
                <a:sym typeface="Arial Bold" panose="020B0704020202020204" pitchFamily="34" charset="0"/>
              </a:rPr>
              <a:t>Abstract:</a:t>
            </a:r>
          </a:p>
        </p:txBody>
      </p:sp>
      <p:sp>
        <p:nvSpPr>
          <p:cNvPr id="3080" name="Rectangle 15">
            <a:extLst>
              <a:ext uri="{FF2B5EF4-FFF2-40B4-BE49-F238E27FC236}">
                <a16:creationId xmlns:a16="http://schemas.microsoft.com/office/drawing/2014/main" id="{876021E7-52E3-4EA7-B074-D83EFEC3BD50}"/>
              </a:ext>
            </a:extLst>
          </p:cNvPr>
          <p:cNvSpPr>
            <a:spLocks/>
          </p:cNvSpPr>
          <p:nvPr/>
        </p:nvSpPr>
        <p:spPr bwMode="auto">
          <a:xfrm>
            <a:off x="11039895" y="6712454"/>
            <a:ext cx="12846819" cy="183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sz="2500" dirty="0">
                <a:latin typeface="ArialMT"/>
              </a:rPr>
              <a:t>For this portion of the module, we suggest that teachers prepare the larvae into labeled bottles and store them under their various conditions (different temperatures and diet with or without ATR) prior to the experiment. Students can then engage the remainder of the hands-on preparation and experimental activities that mimic what occurs in a research laboratory.</a:t>
            </a:r>
          </a:p>
          <a:p>
            <a:pPr eaLnBrk="1" hangingPunct="1"/>
            <a:endParaRPr lang="en-US" sz="2500" dirty="0">
              <a:latin typeface="ArialMT"/>
            </a:endParaRPr>
          </a:p>
          <a:p>
            <a:pPr eaLnBrk="1" hangingPunct="1"/>
            <a:r>
              <a:rPr lang="en-US" sz="2500" dirty="0">
                <a:latin typeface="ArialMT"/>
              </a:rPr>
              <a:t>After being placed into pairs, students begin the experiment by selecting the bottle containing larvae that have been stored at room temperature and fed food without ATR. Students use a </a:t>
            </a:r>
            <a:r>
              <a:rPr lang="en-US" sz="2500" dirty="0" err="1">
                <a:latin typeface="ArialMT"/>
              </a:rPr>
              <a:t>scoopula</a:t>
            </a:r>
            <a:r>
              <a:rPr lang="en-US" sz="2500" dirty="0">
                <a:latin typeface="ArialMT"/>
              </a:rPr>
              <a:t> to transfer a portion of food from the bottle onto a Petri dish and then dilute the food with water to locate the larvae. </a:t>
            </a:r>
          </a:p>
          <a:p>
            <a:pPr eaLnBrk="1" hangingPunct="1"/>
            <a:endParaRPr lang="en-US" sz="2500" dirty="0">
              <a:latin typeface="ArialMT"/>
            </a:endParaRPr>
          </a:p>
          <a:p>
            <a:pPr eaLnBrk="1" hangingPunct="1"/>
            <a:endParaRPr lang="en-US" sz="2500" dirty="0">
              <a:latin typeface="ArialMT"/>
            </a:endParaRPr>
          </a:p>
          <a:p>
            <a:pPr eaLnBrk="1" hangingPunct="1"/>
            <a:endParaRPr lang="en-US" sz="2500" dirty="0">
              <a:latin typeface="ArialMT"/>
            </a:endParaRPr>
          </a:p>
          <a:p>
            <a:pPr eaLnBrk="1" hangingPunct="1"/>
            <a:endParaRPr lang="en-US" sz="2500" dirty="0">
              <a:latin typeface="ArialMT"/>
            </a:endParaRPr>
          </a:p>
          <a:p>
            <a:pPr eaLnBrk="1" hangingPunct="1"/>
            <a:endParaRPr lang="en-US" sz="2500" dirty="0">
              <a:latin typeface="ArialMT"/>
            </a:endParaRPr>
          </a:p>
          <a:p>
            <a:pPr eaLnBrk="1" hangingPunct="1"/>
            <a:endParaRPr lang="en-US" sz="2500" dirty="0">
              <a:latin typeface="ArialMT"/>
            </a:endParaRPr>
          </a:p>
          <a:p>
            <a:pPr eaLnBrk="1" hangingPunct="1"/>
            <a:endParaRPr lang="en-US" sz="2500" dirty="0">
              <a:latin typeface="ArialMT"/>
            </a:endParaRPr>
          </a:p>
          <a:p>
            <a:pPr eaLnBrk="1" hangingPunct="1"/>
            <a:endParaRPr lang="en-US" sz="2500" dirty="0">
              <a:latin typeface="ArialMT"/>
            </a:endParaRPr>
          </a:p>
          <a:p>
            <a:pPr eaLnBrk="1" hangingPunct="1"/>
            <a:endParaRPr lang="en-US" sz="2500" dirty="0">
              <a:latin typeface="ArialMT"/>
            </a:endParaRPr>
          </a:p>
          <a:p>
            <a:pPr eaLnBrk="1" hangingPunct="1"/>
            <a:endParaRPr lang="en-US" sz="2500" dirty="0">
              <a:latin typeface="ArialMT"/>
            </a:endParaRPr>
          </a:p>
          <a:p>
            <a:pPr eaLnBrk="1" hangingPunct="1"/>
            <a:r>
              <a:rPr lang="en-US" sz="2500" dirty="0">
                <a:latin typeface="ArialMT"/>
              </a:rPr>
              <a:t>After transferring three larvae into a Petri dish containing a small amount of apple juice (this encourages the larvae to crawl), students begin the process of shining blue light onto each larva for ten seconds and noting the response to the stimulus. After ten seconds of stimulus, students then time how long it takes for each larva to resume locomotion.</a:t>
            </a:r>
          </a:p>
          <a:p>
            <a:pPr eaLnBrk="1" hangingPunct="1"/>
            <a:endParaRPr lang="en-US" sz="2500" dirty="0">
              <a:latin typeface="ArialMT"/>
            </a:endParaRPr>
          </a:p>
          <a:p>
            <a:pPr eaLnBrk="1" hangingPunct="1"/>
            <a:endParaRPr lang="en-US" sz="2500" dirty="0">
              <a:latin typeface="ArialMT"/>
            </a:endParaRPr>
          </a:p>
          <a:p>
            <a:pPr eaLnBrk="1" hangingPunct="1"/>
            <a:endParaRPr lang="en-US" sz="2500" dirty="0">
              <a:latin typeface="ArialMT"/>
            </a:endParaRPr>
          </a:p>
          <a:p>
            <a:pPr eaLnBrk="1" hangingPunct="1"/>
            <a:endParaRPr lang="en-US" sz="2500" dirty="0">
              <a:latin typeface="ArialMT"/>
            </a:endParaRPr>
          </a:p>
          <a:p>
            <a:pPr eaLnBrk="1" hangingPunct="1"/>
            <a:endParaRPr lang="en-US" sz="2500" dirty="0">
              <a:latin typeface="ArialMT"/>
            </a:endParaRPr>
          </a:p>
          <a:p>
            <a:pPr eaLnBrk="1" hangingPunct="1"/>
            <a:endParaRPr lang="en-US" sz="2500" dirty="0">
              <a:latin typeface="ArialMT"/>
            </a:endParaRPr>
          </a:p>
          <a:p>
            <a:pPr eaLnBrk="1" hangingPunct="1"/>
            <a:endParaRPr lang="en-US" sz="2500" dirty="0">
              <a:latin typeface="ArialMT"/>
            </a:endParaRPr>
          </a:p>
          <a:p>
            <a:pPr eaLnBrk="1" hangingPunct="1"/>
            <a:endParaRPr lang="en-US" sz="2500" dirty="0">
              <a:latin typeface="ArialMT"/>
            </a:endParaRPr>
          </a:p>
          <a:p>
            <a:pPr eaLnBrk="1" hangingPunct="1"/>
            <a:endParaRPr lang="en-US" sz="2500" dirty="0">
              <a:latin typeface="ArialMT"/>
            </a:endParaRPr>
          </a:p>
          <a:p>
            <a:pPr eaLnBrk="1" hangingPunct="1"/>
            <a:endParaRPr lang="en-US" sz="2500" dirty="0">
              <a:latin typeface="ArialMT"/>
            </a:endParaRPr>
          </a:p>
          <a:p>
            <a:pPr eaLnBrk="1" hangingPunct="1"/>
            <a:r>
              <a:rPr lang="en-US" sz="2500" dirty="0">
                <a:latin typeface="ArialMT"/>
              </a:rPr>
              <a:t>This process is repeated using larvae stored at room temperature with food containing ATR, larvae stored in an incubator with food that does not contain ATR, and larvae stored in an incubator with food containing ATR.</a:t>
            </a:r>
          </a:p>
          <a:p>
            <a:pPr eaLnBrk="1" hangingPunct="1"/>
            <a:endParaRPr lang="en-US" sz="2500" dirty="0">
              <a:latin typeface="ArialMT"/>
            </a:endParaRPr>
          </a:p>
          <a:p>
            <a:pPr eaLnBrk="1" hangingPunct="1"/>
            <a:r>
              <a:rPr lang="en-US" sz="2500" dirty="0">
                <a:latin typeface="ArialMT"/>
              </a:rPr>
              <a:t>Students can utilize a data table such as the one depicted below to document their findings. We then suggest that students utilize the data table to create a graph of their choosing to communicate the results of the experiment. The guide we have created includes questions for teachers to utilize to direct discussion as groups present their findings.</a:t>
            </a:r>
            <a:endParaRPr lang="en-US" altLang="en-US" sz="2500" dirty="0">
              <a:solidFill>
                <a:schemeClr val="tx1"/>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3081" name="Rectangle 397">
            <a:extLst>
              <a:ext uri="{FF2B5EF4-FFF2-40B4-BE49-F238E27FC236}">
                <a16:creationId xmlns:a16="http://schemas.microsoft.com/office/drawing/2014/main" id="{80EF7C07-2EFE-45CB-A720-DF0BA17F75B8}"/>
              </a:ext>
            </a:extLst>
          </p:cNvPr>
          <p:cNvSpPr>
            <a:spLocks/>
          </p:cNvSpPr>
          <p:nvPr/>
        </p:nvSpPr>
        <p:spPr bwMode="auto">
          <a:xfrm>
            <a:off x="38084513" y="27748236"/>
            <a:ext cx="10382207" cy="395096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3082" name="Rectangle 80">
            <a:extLst>
              <a:ext uri="{FF2B5EF4-FFF2-40B4-BE49-F238E27FC236}">
                <a16:creationId xmlns:a16="http://schemas.microsoft.com/office/drawing/2014/main" id="{0C8090C8-5E03-4491-9AE3-687B26A8C649}"/>
              </a:ext>
            </a:extLst>
          </p:cNvPr>
          <p:cNvSpPr>
            <a:spLocks noChangeArrowheads="1"/>
          </p:cNvSpPr>
          <p:nvPr/>
        </p:nvSpPr>
        <p:spPr bwMode="auto">
          <a:xfrm>
            <a:off x="910879" y="14651265"/>
            <a:ext cx="9568664" cy="17047935"/>
          </a:xfrm>
          <a:prstGeom prst="rect">
            <a:avLst/>
          </a:prstGeom>
          <a:noFill/>
          <a:ln w="38100">
            <a:solidFill>
              <a:schemeClr val="bg1">
                <a:lumMod val="1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endParaRPr lang="en-US" altLang="en-US" dirty="0">
              <a:latin typeface="Times New Roman" panose="02020603050405020304" pitchFamily="18" charset="0"/>
              <a:cs typeface="Times New Roman" panose="02020603050405020304" pitchFamily="18" charset="0"/>
            </a:endParaRPr>
          </a:p>
        </p:txBody>
      </p:sp>
      <p:sp>
        <p:nvSpPr>
          <p:cNvPr id="3084" name="Rectangle 102">
            <a:extLst>
              <a:ext uri="{FF2B5EF4-FFF2-40B4-BE49-F238E27FC236}">
                <a16:creationId xmlns:a16="http://schemas.microsoft.com/office/drawing/2014/main" id="{C8640DEB-121B-4A61-AFEF-F7BD472882D5}"/>
              </a:ext>
            </a:extLst>
          </p:cNvPr>
          <p:cNvSpPr>
            <a:spLocks noChangeArrowheads="1"/>
          </p:cNvSpPr>
          <p:nvPr/>
        </p:nvSpPr>
        <p:spPr bwMode="auto">
          <a:xfrm>
            <a:off x="0" y="-369888"/>
            <a:ext cx="184150" cy="73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3086" name="TextBox 63">
            <a:extLst>
              <a:ext uri="{FF2B5EF4-FFF2-40B4-BE49-F238E27FC236}">
                <a16:creationId xmlns:a16="http://schemas.microsoft.com/office/drawing/2014/main" id="{195B174A-EEFF-4CF4-B045-799E397CB52B}"/>
              </a:ext>
            </a:extLst>
          </p:cNvPr>
          <p:cNvSpPr txBox="1">
            <a:spLocks noChangeArrowheads="1"/>
          </p:cNvSpPr>
          <p:nvPr/>
        </p:nvSpPr>
        <p:spPr bwMode="auto">
          <a:xfrm>
            <a:off x="1061272" y="6435192"/>
            <a:ext cx="9406014" cy="778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r>
              <a:rPr lang="en-US" sz="2500" dirty="0">
                <a:latin typeface="ArialMT"/>
              </a:rPr>
              <a:t>	Biotechnology is an ever-evolving field of science that is instrumental in improving quality of human life, particularly in the medical arena. </a:t>
            </a:r>
            <a:r>
              <a:rPr lang="en-US" sz="2500" dirty="0" err="1">
                <a:latin typeface="ArialMT"/>
              </a:rPr>
              <a:t>Optogenetics</a:t>
            </a:r>
            <a:r>
              <a:rPr lang="en-US" sz="2500" dirty="0">
                <a:latin typeface="ArialMT"/>
              </a:rPr>
              <a:t>, an area of biotechnology, involves genetic modification of neurons to express light-sensitive ion channels which allows for use of light to manipulate behavior. This educational module utilizes an approach to bridge optogenetics, cellular metabolism, and animal behavior for student-driven inquiry at high school and college levels. </a:t>
            </a:r>
            <a:r>
              <a:rPr lang="en-US" sz="2500" i="1" dirty="0">
                <a:latin typeface="Arial-ItalicMT"/>
              </a:rPr>
              <a:t>Drosophila </a:t>
            </a:r>
            <a:r>
              <a:rPr lang="en-US" sz="2500" i="1" dirty="0" err="1">
                <a:latin typeface="Arial-ItalicMT"/>
              </a:rPr>
              <a:t>melanogaster</a:t>
            </a:r>
            <a:r>
              <a:rPr lang="en-US" sz="2500" dirty="0">
                <a:latin typeface="ArialMT"/>
              </a:rPr>
              <a:t> larvae that have been modified to express </a:t>
            </a:r>
            <a:r>
              <a:rPr lang="en-US" sz="2500" dirty="0" err="1">
                <a:latin typeface="ArialMT"/>
              </a:rPr>
              <a:t>Channelrhodopsin-2</a:t>
            </a:r>
            <a:r>
              <a:rPr lang="en-US" sz="2500" dirty="0">
                <a:latin typeface="ArialMT"/>
              </a:rPr>
              <a:t> (ChR2) in motor neurons serve as models for this module. Students are able to connect temperature, metabolic rate, and gene expression through data collection of behavioral responses to light stimuli exhibited by larvae stored in various temperatures. Students are also able to observe the role of cofactors in metabolic processes via larvae that have been fed all-trans retinal (ATR), which is a cofactor to ChR2. The final component of the module allows students to form connections between the application of neuroscience as exhibited in the module to trends in scientific publications related to </a:t>
            </a:r>
            <a:r>
              <a:rPr lang="en-US" sz="2500" dirty="0" err="1">
                <a:latin typeface="ArialMT"/>
              </a:rPr>
              <a:t>optogenetics</a:t>
            </a:r>
            <a:r>
              <a:rPr lang="en-US" sz="2500" dirty="0">
                <a:latin typeface="ArialMT"/>
              </a:rPr>
              <a:t>.</a:t>
            </a:r>
            <a:endParaRPr lang="en-US" altLang="en-US" sz="2500" dirty="0">
              <a:latin typeface="Arial" panose="020B0604020202020204" pitchFamily="34" charset="0"/>
              <a:cs typeface="Arial" panose="020B0604020202020204" pitchFamily="34" charset="0"/>
            </a:endParaRPr>
          </a:p>
        </p:txBody>
      </p:sp>
      <p:sp>
        <p:nvSpPr>
          <p:cNvPr id="3089" name="Rectangle 30">
            <a:extLst>
              <a:ext uri="{FF2B5EF4-FFF2-40B4-BE49-F238E27FC236}">
                <a16:creationId xmlns:a16="http://schemas.microsoft.com/office/drawing/2014/main" id="{581084CA-2A02-47C8-A7DB-BACC9EC05F45}"/>
              </a:ext>
            </a:extLst>
          </p:cNvPr>
          <p:cNvSpPr>
            <a:spLocks noChangeArrowheads="1"/>
          </p:cNvSpPr>
          <p:nvPr/>
        </p:nvSpPr>
        <p:spPr bwMode="auto">
          <a:xfrm>
            <a:off x="0" y="-141288"/>
            <a:ext cx="184150" cy="73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3090" name="Rectangle 33">
            <a:extLst>
              <a:ext uri="{FF2B5EF4-FFF2-40B4-BE49-F238E27FC236}">
                <a16:creationId xmlns:a16="http://schemas.microsoft.com/office/drawing/2014/main" id="{DA02D1F6-6B21-4782-BEBB-62015D94FF4B}"/>
              </a:ext>
            </a:extLst>
          </p:cNvPr>
          <p:cNvSpPr>
            <a:spLocks noChangeArrowheads="1"/>
          </p:cNvSpPr>
          <p:nvPr/>
        </p:nvSpPr>
        <p:spPr bwMode="auto">
          <a:xfrm>
            <a:off x="0" y="-141288"/>
            <a:ext cx="184150" cy="73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3091" name="Rectangle 38">
            <a:extLst>
              <a:ext uri="{FF2B5EF4-FFF2-40B4-BE49-F238E27FC236}">
                <a16:creationId xmlns:a16="http://schemas.microsoft.com/office/drawing/2014/main" id="{EC59C962-7E2A-4D8D-B52F-F9ADD0005EA7}"/>
              </a:ext>
            </a:extLst>
          </p:cNvPr>
          <p:cNvSpPr>
            <a:spLocks noChangeArrowheads="1"/>
          </p:cNvSpPr>
          <p:nvPr/>
        </p:nvSpPr>
        <p:spPr bwMode="auto">
          <a:xfrm>
            <a:off x="0" y="-141288"/>
            <a:ext cx="184150" cy="73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3092" name="Rectangle 46">
            <a:extLst>
              <a:ext uri="{FF2B5EF4-FFF2-40B4-BE49-F238E27FC236}">
                <a16:creationId xmlns:a16="http://schemas.microsoft.com/office/drawing/2014/main" id="{6CBEBEB0-2667-413B-9AD6-64F62AB29A55}"/>
              </a:ext>
            </a:extLst>
          </p:cNvPr>
          <p:cNvSpPr>
            <a:spLocks noChangeArrowheads="1"/>
          </p:cNvSpPr>
          <p:nvPr/>
        </p:nvSpPr>
        <p:spPr bwMode="auto">
          <a:xfrm>
            <a:off x="0" y="-141288"/>
            <a:ext cx="184150" cy="73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3093" name="Rectangle 49">
            <a:extLst>
              <a:ext uri="{FF2B5EF4-FFF2-40B4-BE49-F238E27FC236}">
                <a16:creationId xmlns:a16="http://schemas.microsoft.com/office/drawing/2014/main" id="{372B8C35-CB30-4FA8-80FA-00C54BC1E062}"/>
              </a:ext>
            </a:extLst>
          </p:cNvPr>
          <p:cNvSpPr>
            <a:spLocks noChangeArrowheads="1"/>
          </p:cNvSpPr>
          <p:nvPr/>
        </p:nvSpPr>
        <p:spPr bwMode="auto">
          <a:xfrm>
            <a:off x="0" y="-141288"/>
            <a:ext cx="184150" cy="73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3094" name="Rectangle 53">
            <a:extLst>
              <a:ext uri="{FF2B5EF4-FFF2-40B4-BE49-F238E27FC236}">
                <a16:creationId xmlns:a16="http://schemas.microsoft.com/office/drawing/2014/main" id="{52A6EE68-AED5-49E6-8F1B-32306968C02B}"/>
              </a:ext>
            </a:extLst>
          </p:cNvPr>
          <p:cNvSpPr>
            <a:spLocks noChangeArrowheads="1"/>
          </p:cNvSpPr>
          <p:nvPr/>
        </p:nvSpPr>
        <p:spPr bwMode="auto">
          <a:xfrm>
            <a:off x="0" y="-574452"/>
            <a:ext cx="184150" cy="114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nchor="ct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endParaRPr lang="en-US" altLang="en-US">
              <a:latin typeface="Times New Roman" panose="02020603050405020304" pitchFamily="18" charset="0"/>
              <a:cs typeface="Times New Roman" panose="02020603050405020304" pitchFamily="18" charset="0"/>
            </a:endParaRPr>
          </a:p>
          <a:p>
            <a:endParaRPr lang="en-US" altLang="en-US">
              <a:latin typeface="Times New Roman" panose="02020603050405020304" pitchFamily="18" charset="0"/>
              <a:cs typeface="Times New Roman" panose="02020603050405020304" pitchFamily="18" charset="0"/>
            </a:endParaRPr>
          </a:p>
        </p:txBody>
      </p:sp>
      <p:sp>
        <p:nvSpPr>
          <p:cNvPr id="3095" name="Rectangle 55">
            <a:extLst>
              <a:ext uri="{FF2B5EF4-FFF2-40B4-BE49-F238E27FC236}">
                <a16:creationId xmlns:a16="http://schemas.microsoft.com/office/drawing/2014/main" id="{6BD18090-9645-482E-9B0A-19B7969EBF3A}"/>
              </a:ext>
            </a:extLst>
          </p:cNvPr>
          <p:cNvSpPr>
            <a:spLocks noChangeArrowheads="1"/>
          </p:cNvSpPr>
          <p:nvPr/>
        </p:nvSpPr>
        <p:spPr bwMode="auto">
          <a:xfrm>
            <a:off x="0" y="2445172"/>
            <a:ext cx="196850" cy="118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endParaRPr lang="en-US" altLang="en-US" sz="3800">
              <a:latin typeface="Times New Roman" panose="02020603050405020304" pitchFamily="18" charset="0"/>
              <a:cs typeface="Times New Roman" panose="02020603050405020304" pitchFamily="18" charset="0"/>
            </a:endParaRPr>
          </a:p>
          <a:p>
            <a:endParaRPr lang="en-US" altLang="en-US">
              <a:latin typeface="Times New Roman" panose="02020603050405020304" pitchFamily="18" charset="0"/>
              <a:cs typeface="Times New Roman" panose="02020603050405020304" pitchFamily="18" charset="0"/>
            </a:endParaRPr>
          </a:p>
        </p:txBody>
      </p:sp>
      <p:sp>
        <p:nvSpPr>
          <p:cNvPr id="3097" name="Rectangle 88">
            <a:extLst>
              <a:ext uri="{FF2B5EF4-FFF2-40B4-BE49-F238E27FC236}">
                <a16:creationId xmlns:a16="http://schemas.microsoft.com/office/drawing/2014/main" id="{4F2612A8-D9B0-46CF-AFB4-F5348E14F8DC}"/>
              </a:ext>
            </a:extLst>
          </p:cNvPr>
          <p:cNvSpPr>
            <a:spLocks noChangeArrowheads="1"/>
          </p:cNvSpPr>
          <p:nvPr/>
        </p:nvSpPr>
        <p:spPr bwMode="auto">
          <a:xfrm>
            <a:off x="0" y="-141288"/>
            <a:ext cx="184150" cy="73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3098" name="Rectangle 97">
            <a:extLst>
              <a:ext uri="{FF2B5EF4-FFF2-40B4-BE49-F238E27FC236}">
                <a16:creationId xmlns:a16="http://schemas.microsoft.com/office/drawing/2014/main" id="{BEABCD23-0782-4A48-9B10-01AE5C93FBDE}"/>
              </a:ext>
            </a:extLst>
          </p:cNvPr>
          <p:cNvSpPr>
            <a:spLocks noChangeArrowheads="1"/>
          </p:cNvSpPr>
          <p:nvPr/>
        </p:nvSpPr>
        <p:spPr bwMode="auto">
          <a:xfrm>
            <a:off x="0" y="315913"/>
            <a:ext cx="1841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endParaRPr lang="en-US" altLang="en-US">
              <a:latin typeface="Times New Roman" panose="02020603050405020304" pitchFamily="18" charset="0"/>
              <a:cs typeface="Times New Roman" panose="02020603050405020304" pitchFamily="18" charset="0"/>
            </a:endParaRPr>
          </a:p>
        </p:txBody>
      </p:sp>
      <p:sp>
        <p:nvSpPr>
          <p:cNvPr id="3160" name="Rectangle 394">
            <a:extLst>
              <a:ext uri="{FF2B5EF4-FFF2-40B4-BE49-F238E27FC236}">
                <a16:creationId xmlns:a16="http://schemas.microsoft.com/office/drawing/2014/main" id="{671C6F75-B9CC-40B5-A9D2-89B33191F17E}"/>
              </a:ext>
            </a:extLst>
          </p:cNvPr>
          <p:cNvSpPr>
            <a:spLocks/>
          </p:cNvSpPr>
          <p:nvPr/>
        </p:nvSpPr>
        <p:spPr bwMode="auto">
          <a:xfrm>
            <a:off x="38073357" y="17746975"/>
            <a:ext cx="10393363" cy="982093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3103" name="Rectangle 17">
            <a:extLst>
              <a:ext uri="{FF2B5EF4-FFF2-40B4-BE49-F238E27FC236}">
                <a16:creationId xmlns:a16="http://schemas.microsoft.com/office/drawing/2014/main" id="{0710E066-8AE7-4EB1-8305-69DDAEF935AF}"/>
              </a:ext>
            </a:extLst>
          </p:cNvPr>
          <p:cNvSpPr>
            <a:spLocks noChangeArrowheads="1"/>
          </p:cNvSpPr>
          <p:nvPr/>
        </p:nvSpPr>
        <p:spPr bwMode="auto">
          <a:xfrm>
            <a:off x="24384622" y="5935663"/>
            <a:ext cx="13384557" cy="19320722"/>
          </a:xfrm>
          <a:prstGeom prst="rect">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endParaRPr lang="en-US" altLang="en-US"/>
          </a:p>
        </p:txBody>
      </p:sp>
      <p:sp>
        <p:nvSpPr>
          <p:cNvPr id="3131" name="Rectangle 19">
            <a:extLst>
              <a:ext uri="{FF2B5EF4-FFF2-40B4-BE49-F238E27FC236}">
                <a16:creationId xmlns:a16="http://schemas.microsoft.com/office/drawing/2014/main" id="{0D406E99-D9E6-41F6-ADBC-5B172933C855}"/>
              </a:ext>
            </a:extLst>
          </p:cNvPr>
          <p:cNvSpPr>
            <a:spLocks noChangeArrowheads="1"/>
          </p:cNvSpPr>
          <p:nvPr/>
        </p:nvSpPr>
        <p:spPr bwMode="auto">
          <a:xfrm>
            <a:off x="38061327" y="5934701"/>
            <a:ext cx="10405394" cy="11676175"/>
          </a:xfrm>
          <a:prstGeom prst="rect">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endParaRPr lang="en-US" altLang="en-US" sz="24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18F8C33-9176-4AEB-AF04-B32BA7DBEAE7}"/>
              </a:ext>
            </a:extLst>
          </p:cNvPr>
          <p:cNvSpPr txBox="1"/>
          <p:nvPr/>
        </p:nvSpPr>
        <p:spPr>
          <a:xfrm>
            <a:off x="14835188" y="28616275"/>
            <a:ext cx="274637" cy="256545"/>
          </a:xfrm>
          <a:prstGeom prst="rect">
            <a:avLst/>
          </a:prstGeom>
          <a:noFill/>
        </p:spPr>
        <p:txBody>
          <a:bodyPr wrap="square">
            <a:spAutoFit/>
          </a:bodyPr>
          <a:lstStyle/>
          <a:p>
            <a:pPr>
              <a:defRPr/>
            </a:pPr>
            <a:r>
              <a:rPr lang="en-US" sz="1200" dirty="0">
                <a:latin typeface="+mj-lt"/>
                <a:ea typeface="ヒラギノ角ゴ ProN W3" charset="0"/>
                <a:cs typeface="ヒラギノ角ゴ ProN W3" charset="0"/>
              </a:rPr>
              <a:t>b</a:t>
            </a:r>
          </a:p>
        </p:txBody>
      </p:sp>
      <p:sp>
        <p:nvSpPr>
          <p:cNvPr id="94" name="TextBox 93">
            <a:extLst>
              <a:ext uri="{FF2B5EF4-FFF2-40B4-BE49-F238E27FC236}">
                <a16:creationId xmlns:a16="http://schemas.microsoft.com/office/drawing/2014/main" id="{1E8F9E98-5DA8-4DEB-A9DD-325D6229803E}"/>
              </a:ext>
            </a:extLst>
          </p:cNvPr>
          <p:cNvSpPr txBox="1"/>
          <p:nvPr/>
        </p:nvSpPr>
        <p:spPr>
          <a:xfrm>
            <a:off x="15621000" y="27612975"/>
            <a:ext cx="252413" cy="256545"/>
          </a:xfrm>
          <a:prstGeom prst="rect">
            <a:avLst/>
          </a:prstGeom>
          <a:noFill/>
        </p:spPr>
        <p:txBody>
          <a:bodyPr wrap="square">
            <a:spAutoFit/>
          </a:bodyPr>
          <a:lstStyle/>
          <a:p>
            <a:pPr>
              <a:defRPr/>
            </a:pPr>
            <a:r>
              <a:rPr lang="en-US" sz="1200" dirty="0">
                <a:latin typeface="+mj-lt"/>
                <a:ea typeface="ヒラギノ角ゴ ProN W3" charset="0"/>
                <a:cs typeface="ヒラギノ角ゴ ProN W3" charset="0"/>
              </a:rPr>
              <a:t>a</a:t>
            </a:r>
          </a:p>
        </p:txBody>
      </p:sp>
      <p:pic>
        <p:nvPicPr>
          <p:cNvPr id="3137" name="Picture 2" descr="Image result for university of kentucky">
            <a:extLst>
              <a:ext uri="{FF2B5EF4-FFF2-40B4-BE49-F238E27FC236}">
                <a16:creationId xmlns:a16="http://schemas.microsoft.com/office/drawing/2014/main" id="{510EAEA2-502B-477A-BC79-9EFA3C21D0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879" y="502865"/>
            <a:ext cx="6858000"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80">
            <a:extLst>
              <a:ext uri="{FF2B5EF4-FFF2-40B4-BE49-F238E27FC236}">
                <a16:creationId xmlns:a16="http://schemas.microsoft.com/office/drawing/2014/main" id="{FA0647D8-F00B-7A47-B46E-4D9E7817EF3C}"/>
              </a:ext>
            </a:extLst>
          </p:cNvPr>
          <p:cNvSpPr>
            <a:spLocks noChangeArrowheads="1"/>
          </p:cNvSpPr>
          <p:nvPr/>
        </p:nvSpPr>
        <p:spPr bwMode="auto">
          <a:xfrm>
            <a:off x="910880" y="5935661"/>
            <a:ext cx="9568664" cy="8470309"/>
          </a:xfrm>
          <a:prstGeom prst="rect">
            <a:avLst/>
          </a:prstGeom>
          <a:noFill/>
          <a:ln w="38100">
            <a:solidFill>
              <a:schemeClr val="bg1">
                <a:lumMod val="10000"/>
              </a:schemeClr>
            </a:solidFill>
            <a:round/>
            <a:headEnd/>
            <a:tailEnd/>
          </a:ln>
          <a:extLst>
            <a:ext uri="{909E8E84-426E-40DD-AFC4-6F175D3DCCD1}">
              <a14:hiddenFill xmlns:a14="http://schemas.microsoft.com/office/drawing/2010/main">
                <a:solidFill>
                  <a:srgbClr val="FFFFFF"/>
                </a:solidFill>
              </a14:hiddenFill>
            </a:ext>
          </a:extLst>
        </p:spPr>
        <p:txBody>
          <a:bodyPr/>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A0EF5D5-2390-E24A-B425-CB92EE4B0C20}"/>
              </a:ext>
            </a:extLst>
          </p:cNvPr>
          <p:cNvSpPr>
            <a:spLocks/>
          </p:cNvSpPr>
          <p:nvPr/>
        </p:nvSpPr>
        <p:spPr bwMode="auto">
          <a:xfrm>
            <a:off x="451551" y="11200413"/>
            <a:ext cx="419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endParaRPr lang="en-US" altLang="en-US" sz="3200" b="1" dirty="0">
              <a:solidFill>
                <a:schemeClr val="tx1"/>
              </a:solidFill>
              <a:latin typeface="Arial" panose="020B0604020202020204" pitchFamily="34" charset="0"/>
              <a:cs typeface="Arial" panose="020B0604020202020204" pitchFamily="34" charset="0"/>
              <a:sym typeface="Arial Bold" panose="020B0704020202020204" pitchFamily="34" charset="0"/>
            </a:endParaRPr>
          </a:p>
        </p:txBody>
      </p:sp>
      <p:sp>
        <p:nvSpPr>
          <p:cNvPr id="10" name="Rectangle 7">
            <a:extLst>
              <a:ext uri="{FF2B5EF4-FFF2-40B4-BE49-F238E27FC236}">
                <a16:creationId xmlns:a16="http://schemas.microsoft.com/office/drawing/2014/main" id="{945D0671-18EB-2B4B-A05C-A6009612F294}"/>
              </a:ext>
            </a:extLst>
          </p:cNvPr>
          <p:cNvSpPr>
            <a:spLocks/>
          </p:cNvSpPr>
          <p:nvPr/>
        </p:nvSpPr>
        <p:spPr bwMode="auto">
          <a:xfrm>
            <a:off x="268957" y="14651265"/>
            <a:ext cx="419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en-US" altLang="en-US" sz="3200" b="1" dirty="0">
                <a:solidFill>
                  <a:schemeClr val="tx1"/>
                </a:solidFill>
                <a:latin typeface="Arial" panose="020B0604020202020204" pitchFamily="34" charset="0"/>
                <a:cs typeface="Arial" panose="020B0604020202020204" pitchFamily="34" charset="0"/>
                <a:sym typeface="Arial Bold" panose="020B0704020202020204" pitchFamily="34" charset="0"/>
              </a:rPr>
              <a:t>Introduction:</a:t>
            </a:r>
          </a:p>
        </p:txBody>
      </p:sp>
      <p:sp>
        <p:nvSpPr>
          <p:cNvPr id="11" name="Rectangle 7">
            <a:extLst>
              <a:ext uri="{FF2B5EF4-FFF2-40B4-BE49-F238E27FC236}">
                <a16:creationId xmlns:a16="http://schemas.microsoft.com/office/drawing/2014/main" id="{CDBB87F7-37A8-C649-B463-23F1701A4938}"/>
              </a:ext>
            </a:extLst>
          </p:cNvPr>
          <p:cNvSpPr>
            <a:spLocks/>
          </p:cNvSpPr>
          <p:nvPr/>
        </p:nvSpPr>
        <p:spPr bwMode="auto">
          <a:xfrm>
            <a:off x="10918825" y="28052028"/>
            <a:ext cx="419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en-US" altLang="en-US" sz="3200" b="1" dirty="0">
                <a:solidFill>
                  <a:schemeClr val="tx1"/>
                </a:solidFill>
                <a:latin typeface="Arial" panose="020B0604020202020204" pitchFamily="34" charset="0"/>
                <a:cs typeface="Arial" panose="020B0604020202020204" pitchFamily="34" charset="0"/>
                <a:sym typeface="Arial Bold" panose="020B0704020202020204" pitchFamily="34" charset="0"/>
              </a:rPr>
              <a:t>Learning Objectives:</a:t>
            </a:r>
          </a:p>
        </p:txBody>
      </p:sp>
      <p:sp>
        <p:nvSpPr>
          <p:cNvPr id="14" name="Rectangle 13">
            <a:extLst>
              <a:ext uri="{FF2B5EF4-FFF2-40B4-BE49-F238E27FC236}">
                <a16:creationId xmlns:a16="http://schemas.microsoft.com/office/drawing/2014/main" id="{681F8D64-99BB-8640-95A6-6D45F5092E4C}"/>
              </a:ext>
            </a:extLst>
          </p:cNvPr>
          <p:cNvSpPr>
            <a:spLocks noChangeArrowheads="1"/>
          </p:cNvSpPr>
          <p:nvPr/>
        </p:nvSpPr>
        <p:spPr bwMode="auto">
          <a:xfrm>
            <a:off x="10757476" y="5934702"/>
            <a:ext cx="13334999" cy="21637271"/>
          </a:xfrm>
          <a:prstGeom prst="rect">
            <a:avLst/>
          </a:prstGeom>
          <a:noFill/>
          <a:ln w="38100">
            <a:solidFill>
              <a:schemeClr val="bg1">
                <a:lumMod val="10000"/>
              </a:schemeClr>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117" name="TextBox 116">
            <a:extLst>
              <a:ext uri="{FF2B5EF4-FFF2-40B4-BE49-F238E27FC236}">
                <a16:creationId xmlns:a16="http://schemas.microsoft.com/office/drawing/2014/main" id="{70C09B90-27D1-F64A-B9A6-6F3B362881DE}"/>
              </a:ext>
            </a:extLst>
          </p:cNvPr>
          <p:cNvSpPr txBox="1"/>
          <p:nvPr/>
        </p:nvSpPr>
        <p:spPr>
          <a:xfrm>
            <a:off x="24604772" y="25691175"/>
            <a:ext cx="13334999" cy="4131387"/>
          </a:xfrm>
          <a:prstGeom prst="rect">
            <a:avLst/>
          </a:prstGeom>
          <a:noFill/>
        </p:spPr>
        <p:txBody>
          <a:bodyPr wrap="square">
            <a:spAutoFit/>
          </a:bodyPr>
          <a:lstStyle/>
          <a:p>
            <a:pPr marL="0" marR="0">
              <a:lnSpc>
                <a:spcPct val="115000"/>
              </a:lnSpc>
              <a:spcBef>
                <a:spcPts val="0"/>
              </a:spcBef>
              <a:spcAft>
                <a:spcPts val="1000"/>
              </a:spcAft>
            </a:pPr>
            <a:r>
              <a:rPr lang="en-US" sz="2400" dirty="0">
                <a:latin typeface="Arial" panose="020B0604020202020204" pitchFamily="34" charset="0"/>
                <a:cs typeface="Arial" panose="020B0604020202020204" pitchFamily="34" charset="0"/>
              </a:rPr>
              <a:t>….</a:t>
            </a:r>
            <a:r>
              <a:rPr lang="en-US" sz="2400" b="1" i="1" dirty="0">
                <a:effectLst/>
                <a:latin typeface="Arial" panose="020B0604020202020204" pitchFamily="34" charset="0"/>
                <a:ea typeface="Times New Roman" panose="02020603050405020304" pitchFamily="18" charset="0"/>
                <a:cs typeface="Arial" panose="020B0604020202020204" pitchFamily="34" charset="0"/>
              </a:rPr>
              <a:t> Additional Preparation Considerations</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1000"/>
              </a:spcAft>
            </a:pPr>
            <a:r>
              <a:rPr lang="en-US" sz="2400" dirty="0">
                <a:effectLst/>
                <a:latin typeface="Arial" panose="020B0604020202020204" pitchFamily="34" charset="0"/>
                <a:ea typeface="Georgia" panose="02040502050405020303" pitchFamily="18" charset="0"/>
                <a:cs typeface="Arial" panose="020B0604020202020204" pitchFamily="34" charset="0"/>
              </a:rPr>
              <a:t>If unavailable, a water bath could be used in lieu of an incubator.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400" u="none" strike="noStrike" dirty="0">
                <a:effectLst/>
                <a:latin typeface="Arial" panose="020B0604020202020204" pitchFamily="34" charset="0"/>
                <a:ea typeface="Georgia" panose="02040502050405020303" pitchFamily="18" charset="0"/>
                <a:cs typeface="Arial" panose="020B0604020202020204" pitchFamily="34" charset="0"/>
              </a:rPr>
              <a:t>Prepare flies into vials as described in larvae preparation instructions on Page 4.</a:t>
            </a:r>
            <a:endParaRPr lang="en-US" sz="2400" u="none" strike="noStrike"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400" u="none" strike="noStrike" dirty="0">
                <a:effectLst/>
                <a:latin typeface="Arial" panose="020B0604020202020204" pitchFamily="34" charset="0"/>
                <a:ea typeface="Georgia" panose="02040502050405020303" pitchFamily="18" charset="0"/>
                <a:cs typeface="Arial" panose="020B0604020202020204" pitchFamily="34" charset="0"/>
              </a:rPr>
              <a:t>Take a rectangular piece of </a:t>
            </a:r>
            <a:r>
              <a:rPr lang="en-US" sz="2400" u="none" strike="noStrike" dirty="0" err="1">
                <a:effectLst/>
                <a:latin typeface="Arial" panose="020B0604020202020204" pitchFamily="34" charset="0"/>
                <a:ea typeface="Georgia" panose="02040502050405020303" pitchFamily="18" charset="0"/>
                <a:cs typeface="Arial" panose="020B0604020202020204" pitchFamily="34" charset="0"/>
              </a:rPr>
              <a:t>styrofoam</a:t>
            </a:r>
            <a:r>
              <a:rPr lang="en-US" sz="2400" u="none" strike="noStrike" dirty="0">
                <a:effectLst/>
                <a:latin typeface="Arial" panose="020B0604020202020204" pitchFamily="34" charset="0"/>
                <a:ea typeface="Georgia" panose="02040502050405020303" pitchFamily="18" charset="0"/>
                <a:cs typeface="Arial" panose="020B0604020202020204" pitchFamily="34" charset="0"/>
              </a:rPr>
              <a:t> and make a hole in the middle about the same size as the vial containing the larvae. The bottom of the vial containing the food should be submerged in the water after being inserted into the </a:t>
            </a:r>
            <a:r>
              <a:rPr lang="en-US" sz="2400" u="none" strike="noStrike" dirty="0" err="1">
                <a:effectLst/>
                <a:latin typeface="Arial" panose="020B0604020202020204" pitchFamily="34" charset="0"/>
                <a:ea typeface="Georgia" panose="02040502050405020303" pitchFamily="18" charset="0"/>
                <a:cs typeface="Arial" panose="020B0604020202020204" pitchFamily="34" charset="0"/>
              </a:rPr>
              <a:t>styrofoam</a:t>
            </a:r>
            <a:r>
              <a:rPr lang="en-US" sz="2400" u="none" strike="noStrike" dirty="0">
                <a:effectLst/>
                <a:latin typeface="Arial" panose="020B0604020202020204" pitchFamily="34" charset="0"/>
                <a:ea typeface="Georgia" panose="02040502050405020303" pitchFamily="18" charset="0"/>
                <a:cs typeface="Arial" panose="020B0604020202020204" pitchFamily="34" charset="0"/>
              </a:rPr>
              <a:t>.</a:t>
            </a:r>
            <a:endParaRPr lang="en-US" sz="2400" u="none" strike="noStrike"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400" u="none" strike="noStrike" dirty="0">
                <a:effectLst/>
                <a:latin typeface="Arial" panose="020B0604020202020204" pitchFamily="34" charset="0"/>
                <a:ea typeface="Georgia" panose="02040502050405020303" pitchFamily="18" charset="0"/>
                <a:cs typeface="Arial" panose="020B0604020202020204" pitchFamily="34" charset="0"/>
              </a:rPr>
              <a:t>Place rubber bands around the portion of the vial above the </a:t>
            </a:r>
            <a:r>
              <a:rPr lang="en-US" sz="2400" u="none" strike="noStrike" dirty="0" err="1">
                <a:effectLst/>
                <a:latin typeface="Arial" panose="020B0604020202020204" pitchFamily="34" charset="0"/>
                <a:ea typeface="Georgia" panose="02040502050405020303" pitchFamily="18" charset="0"/>
                <a:cs typeface="Arial" panose="020B0604020202020204" pitchFamily="34" charset="0"/>
              </a:rPr>
              <a:t>styrofoam</a:t>
            </a:r>
            <a:r>
              <a:rPr lang="en-US" sz="2400" u="none" strike="noStrike" dirty="0">
                <a:effectLst/>
                <a:latin typeface="Arial" panose="020B0604020202020204" pitchFamily="34" charset="0"/>
                <a:ea typeface="Georgia" panose="02040502050405020303" pitchFamily="18" charset="0"/>
                <a:cs typeface="Arial" panose="020B0604020202020204" pitchFamily="34" charset="0"/>
              </a:rPr>
              <a:t> so that the vial cannot slip through the hole.</a:t>
            </a:r>
            <a:endParaRPr lang="en-US" sz="2400" u="none" strike="noStrike" dirty="0">
              <a:effectLst/>
              <a:latin typeface="Arial" panose="020B0604020202020204" pitchFamily="34" charset="0"/>
              <a:ea typeface="Calibri" panose="020F0502020204030204" pitchFamily="34" charset="0"/>
              <a:cs typeface="Arial" panose="020B0604020202020204" pitchFamily="34" charset="0"/>
            </a:endParaRPr>
          </a:p>
          <a:p>
            <a:endParaRPr lang="en-US" sz="2500" dirty="0">
              <a:latin typeface="ArialMT"/>
            </a:endParaRPr>
          </a:p>
        </p:txBody>
      </p:sp>
      <p:sp>
        <p:nvSpPr>
          <p:cNvPr id="18" name="Rectangle 17">
            <a:extLst>
              <a:ext uri="{FF2B5EF4-FFF2-40B4-BE49-F238E27FC236}">
                <a16:creationId xmlns:a16="http://schemas.microsoft.com/office/drawing/2014/main" id="{0B4501FA-88CC-A642-967F-F658B6F76450}"/>
              </a:ext>
            </a:extLst>
          </p:cNvPr>
          <p:cNvSpPr>
            <a:spLocks noChangeArrowheads="1"/>
          </p:cNvSpPr>
          <p:nvPr/>
        </p:nvSpPr>
        <p:spPr bwMode="auto">
          <a:xfrm>
            <a:off x="10757476" y="27869520"/>
            <a:ext cx="13334999" cy="3829680"/>
          </a:xfrm>
          <a:prstGeom prst="rect">
            <a:avLst/>
          </a:prstGeom>
          <a:noFill/>
          <a:ln w="38100">
            <a:solidFill>
              <a:schemeClr val="bg1">
                <a:lumMod val="10000"/>
              </a:schemeClr>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19" name="Rectangle 7">
            <a:extLst>
              <a:ext uri="{FF2B5EF4-FFF2-40B4-BE49-F238E27FC236}">
                <a16:creationId xmlns:a16="http://schemas.microsoft.com/office/drawing/2014/main" id="{F88DFD17-0FB1-6542-B429-E080321DDCB1}"/>
              </a:ext>
            </a:extLst>
          </p:cNvPr>
          <p:cNvSpPr>
            <a:spLocks/>
          </p:cNvSpPr>
          <p:nvPr/>
        </p:nvSpPr>
        <p:spPr bwMode="auto">
          <a:xfrm>
            <a:off x="9559852" y="6105193"/>
            <a:ext cx="7787264" cy="60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en-US" altLang="en-US" sz="3200" b="1">
                <a:solidFill>
                  <a:schemeClr val="tx1"/>
                </a:solidFill>
                <a:latin typeface="Arial" panose="020B0604020202020204" pitchFamily="34" charset="0"/>
                <a:cs typeface="Arial" panose="020B0604020202020204" pitchFamily="34" charset="0"/>
                <a:sym typeface="Arial Bold" panose="020B0704020202020204" pitchFamily="34" charset="0"/>
              </a:rPr>
              <a:t>Part 1: Experiment Phase</a:t>
            </a:r>
            <a:endParaRPr lang="en-US" altLang="en-US" sz="3200" b="1" dirty="0">
              <a:solidFill>
                <a:schemeClr val="tx1"/>
              </a:solidFill>
              <a:latin typeface="Arial" panose="020B0604020202020204" pitchFamily="34" charset="0"/>
              <a:cs typeface="Arial" panose="020B0604020202020204" pitchFamily="34" charset="0"/>
              <a:sym typeface="Arial Bold" panose="020B0704020202020204" pitchFamily="34" charset="0"/>
            </a:endParaRPr>
          </a:p>
        </p:txBody>
      </p:sp>
      <p:pic>
        <p:nvPicPr>
          <p:cNvPr id="23" name="Picture 22">
            <a:extLst>
              <a:ext uri="{FF2B5EF4-FFF2-40B4-BE49-F238E27FC236}">
                <a16:creationId xmlns:a16="http://schemas.microsoft.com/office/drawing/2014/main" id="{0BE1CF42-AB5D-E94B-997C-262E4B289CC9}"/>
              </a:ext>
            </a:extLst>
          </p:cNvPr>
          <p:cNvPicPr>
            <a:picLocks noChangeAspect="1"/>
          </p:cNvPicPr>
          <p:nvPr/>
        </p:nvPicPr>
        <p:blipFill>
          <a:blip r:embed="rId5"/>
          <a:stretch>
            <a:fillRect/>
          </a:stretch>
        </p:blipFill>
        <p:spPr>
          <a:xfrm>
            <a:off x="14452902" y="23155139"/>
            <a:ext cx="5169203" cy="3984747"/>
          </a:xfrm>
          <a:prstGeom prst="rect">
            <a:avLst/>
          </a:prstGeom>
        </p:spPr>
      </p:pic>
      <p:sp>
        <p:nvSpPr>
          <p:cNvPr id="25" name="Rectangle 24">
            <a:extLst>
              <a:ext uri="{FF2B5EF4-FFF2-40B4-BE49-F238E27FC236}">
                <a16:creationId xmlns:a16="http://schemas.microsoft.com/office/drawing/2014/main" id="{7A99BBAF-EF52-3B4A-AFDE-FD1E49359AA5}"/>
              </a:ext>
            </a:extLst>
          </p:cNvPr>
          <p:cNvSpPr>
            <a:spLocks/>
          </p:cNvSpPr>
          <p:nvPr/>
        </p:nvSpPr>
        <p:spPr bwMode="auto">
          <a:xfrm>
            <a:off x="33006233" y="17944027"/>
            <a:ext cx="12428989" cy="32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defPPr>
              <a:defRPr lang="en-US"/>
            </a:defPPr>
            <a:lvl1pPr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a:lstStyle>
          <a:p>
            <a:pPr algn="ctr" eaLnBrk="1" hangingPunct="1"/>
            <a:r>
              <a:rPr lang="en-US" altLang="en-US" sz="3200" b="1" dirty="0">
                <a:solidFill>
                  <a:schemeClr val="tx1"/>
                </a:solidFill>
                <a:latin typeface="Arial" panose="020B0604020202020204" pitchFamily="34" charset="0"/>
                <a:cs typeface="Arial" panose="020B0604020202020204" pitchFamily="34" charset="0"/>
                <a:sym typeface="Arial Bold" panose="020B0704020202020204" pitchFamily="34" charset="0"/>
              </a:rPr>
              <a:t>Summary</a:t>
            </a:r>
          </a:p>
        </p:txBody>
      </p:sp>
      <p:sp>
        <p:nvSpPr>
          <p:cNvPr id="26" name="Rectangle 25">
            <a:extLst>
              <a:ext uri="{FF2B5EF4-FFF2-40B4-BE49-F238E27FC236}">
                <a16:creationId xmlns:a16="http://schemas.microsoft.com/office/drawing/2014/main" id="{CB23ECF1-B858-0A41-AEA9-179FB297B01E}"/>
              </a:ext>
            </a:extLst>
          </p:cNvPr>
          <p:cNvSpPr>
            <a:spLocks/>
          </p:cNvSpPr>
          <p:nvPr/>
        </p:nvSpPr>
        <p:spPr bwMode="auto">
          <a:xfrm>
            <a:off x="34853207" y="27776910"/>
            <a:ext cx="9010584" cy="58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defPPr>
              <a:defRPr lang="en-US"/>
            </a:defPPr>
            <a:lvl1pPr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a:lstStyle>
          <a:p>
            <a:pPr algn="ctr" eaLnBrk="1" hangingPunct="1"/>
            <a:r>
              <a:rPr lang="en-US" altLang="en-US" sz="3200" b="1" dirty="0">
                <a:solidFill>
                  <a:schemeClr val="tx1"/>
                </a:solidFill>
                <a:latin typeface="Arial" panose="020B0604020202020204" pitchFamily="34" charset="0"/>
                <a:cs typeface="Arial" panose="020B0604020202020204" pitchFamily="34" charset="0"/>
                <a:sym typeface="Arial Bold" panose="020B0704020202020204" pitchFamily="34" charset="0"/>
              </a:rPr>
              <a:t>References</a:t>
            </a:r>
          </a:p>
        </p:txBody>
      </p:sp>
      <p:sp>
        <p:nvSpPr>
          <p:cNvPr id="49" name="TextBox 48">
            <a:extLst>
              <a:ext uri="{FF2B5EF4-FFF2-40B4-BE49-F238E27FC236}">
                <a16:creationId xmlns:a16="http://schemas.microsoft.com/office/drawing/2014/main" id="{DE079A99-0788-EC49-B61E-505B13AAC5E3}"/>
              </a:ext>
            </a:extLst>
          </p:cNvPr>
          <p:cNvSpPr txBox="1"/>
          <p:nvPr/>
        </p:nvSpPr>
        <p:spPr>
          <a:xfrm>
            <a:off x="992204" y="15141459"/>
            <a:ext cx="9406014" cy="16635323"/>
          </a:xfrm>
          <a:prstGeom prst="rect">
            <a:avLst/>
          </a:prstGeom>
          <a:noFill/>
        </p:spPr>
        <p:txBody>
          <a:bodyPr wrap="square">
            <a:spAutoFit/>
          </a:bodyPr>
          <a:lstStyle/>
          <a:p>
            <a:r>
              <a:rPr lang="en-US" sz="2500" dirty="0">
                <a:latin typeface="ArialMT"/>
              </a:rPr>
              <a:t>	This module focuses on creating a meaningful educational experience that aligns biotechnology, metabolism, and scientific inquiry for students in biology classrooms at high school and college levels. Students are able to experience phenomena while enhancing data interpretation skills and graphical literacy. The latter component of the module focuses on connecting knowledge gained from the experimental phase to practical applications in neuroscience.</a:t>
            </a:r>
          </a:p>
          <a:p>
            <a:r>
              <a:rPr lang="en-US" sz="2500" dirty="0">
                <a:latin typeface="ArialMT"/>
              </a:rPr>
              <a:t>	Direct involvement with methods of inquiry is crucial for students to gain an understanding of both the phenomenon being taught as well as how scientific knowledge is gained (National Research Council, 2012). The module provides opportunities for students to engage in the inquiry process through an experiment involving </a:t>
            </a:r>
            <a:r>
              <a:rPr lang="en-US" sz="2500" dirty="0" err="1">
                <a:latin typeface="ArialMT"/>
              </a:rPr>
              <a:t>optogenetics</a:t>
            </a:r>
            <a:r>
              <a:rPr lang="en-US" sz="2500" dirty="0">
                <a:latin typeface="ArialMT"/>
              </a:rPr>
              <a:t> and the testing of the behavioral responses of </a:t>
            </a:r>
            <a:r>
              <a:rPr lang="en-US" sz="2500" i="1" dirty="0">
                <a:latin typeface="Arial-ItalicMT"/>
              </a:rPr>
              <a:t>D. </a:t>
            </a:r>
            <a:r>
              <a:rPr lang="en-US" sz="2500" i="1" dirty="0" err="1">
                <a:latin typeface="Arial-ItalicMT"/>
              </a:rPr>
              <a:t>melanogaster</a:t>
            </a:r>
            <a:r>
              <a:rPr lang="en-US" sz="2500" dirty="0">
                <a:latin typeface="ArialMT"/>
              </a:rPr>
              <a:t> larvae stored under various conditions to light stimuli. Students utilize a data table to collect their findings, and then are asked to create a graph reflecting the information. Students engage in the science and engineering practices of NGSS through carrying out an investigation, analyzing and interpreting data, and communicating the results of their experiment.</a:t>
            </a:r>
          </a:p>
          <a:p>
            <a:r>
              <a:rPr lang="en-US" sz="2500" dirty="0">
                <a:latin typeface="ArialMT"/>
              </a:rPr>
              <a:t>	Despite many important global topics being presented in the form of graphs and data compositions, a deficit in data and graph literacy exists in classrooms as many students struggle with interpretation and production of data (Carlson, Fosmire, Miller, &amp; Nelson, 2010). Student learning is enhanced when they are presented with real-life situations that are applicable to them or hold a certain level of interest (</a:t>
            </a:r>
            <a:r>
              <a:rPr lang="en-US" sz="2500" dirty="0" err="1">
                <a:latin typeface="ArialMT"/>
              </a:rPr>
              <a:t>Premadasa</a:t>
            </a:r>
            <a:r>
              <a:rPr lang="en-US" sz="2500" dirty="0">
                <a:latin typeface="ArialMT"/>
              </a:rPr>
              <a:t> &amp; </a:t>
            </a:r>
            <a:r>
              <a:rPr lang="en-US" sz="2500" dirty="0" err="1">
                <a:latin typeface="ArialMT"/>
              </a:rPr>
              <a:t>Bathia</a:t>
            </a:r>
            <a:r>
              <a:rPr lang="en-US" sz="2500" dirty="0">
                <a:latin typeface="ArialMT"/>
              </a:rPr>
              <a:t>, 2013). The second portion of the module that addresses both aforementioned concepts involves review of scientific literature related to the topic of </a:t>
            </a:r>
            <a:r>
              <a:rPr lang="en-US" sz="2500" dirty="0" err="1">
                <a:latin typeface="ArialMT"/>
              </a:rPr>
              <a:t>optogenetics</a:t>
            </a:r>
            <a:r>
              <a:rPr lang="en-US" sz="2500" dirty="0">
                <a:latin typeface="ArialMT"/>
              </a:rPr>
              <a:t>. Students look for trends that exist in both numbers of publications per year as well as topics of publications and create graphs based on their findings. Students are able to gain knowledge regarding practical and interesting applications of </a:t>
            </a:r>
            <a:r>
              <a:rPr lang="en-US" sz="2500" dirty="0" err="1">
                <a:latin typeface="ArialMT"/>
              </a:rPr>
              <a:t>optogenetics</a:t>
            </a:r>
            <a:r>
              <a:rPr lang="en-US" sz="2500" dirty="0">
                <a:latin typeface="ArialMT"/>
              </a:rPr>
              <a:t> while strengthening literacy skills. </a:t>
            </a:r>
          </a:p>
          <a:p>
            <a:r>
              <a:rPr lang="en-US" sz="2500" dirty="0">
                <a:latin typeface="ArialMT"/>
              </a:rPr>
              <a:t>	A thorough guide has been created for teachers and students that includes detailed steps for completion of the module. In addition, the guide provides alternative, cost-effective options for laboratory equipment that may not be available in all classrooms. The guide promotes additional scientific inquiry through suggestions of supplementary variables students can test if time and resources allow.</a:t>
            </a:r>
            <a:endParaRPr lang="en-US" sz="2500" dirty="0"/>
          </a:p>
        </p:txBody>
      </p:sp>
      <p:pic>
        <p:nvPicPr>
          <p:cNvPr id="4" name="Picture 3">
            <a:extLst>
              <a:ext uri="{FF2B5EF4-FFF2-40B4-BE49-F238E27FC236}">
                <a16:creationId xmlns:a16="http://schemas.microsoft.com/office/drawing/2014/main" id="{CE99DCF7-EF40-1145-A3C4-1657B56EE4FD}"/>
              </a:ext>
            </a:extLst>
          </p:cNvPr>
          <p:cNvPicPr>
            <a:picLocks noChangeAspect="1"/>
          </p:cNvPicPr>
          <p:nvPr/>
        </p:nvPicPr>
        <p:blipFill>
          <a:blip r:embed="rId6"/>
          <a:stretch>
            <a:fillRect/>
          </a:stretch>
        </p:blipFill>
        <p:spPr>
          <a:xfrm>
            <a:off x="14481836" y="10751183"/>
            <a:ext cx="5210073" cy="3001185"/>
          </a:xfrm>
          <a:prstGeom prst="rect">
            <a:avLst/>
          </a:prstGeom>
        </p:spPr>
      </p:pic>
      <p:pic>
        <p:nvPicPr>
          <p:cNvPr id="7" name="Picture 6">
            <a:extLst>
              <a:ext uri="{FF2B5EF4-FFF2-40B4-BE49-F238E27FC236}">
                <a16:creationId xmlns:a16="http://schemas.microsoft.com/office/drawing/2014/main" id="{D00D8A36-031B-104C-A4BD-52356EC9C04B}"/>
              </a:ext>
            </a:extLst>
          </p:cNvPr>
          <p:cNvPicPr>
            <a:picLocks noChangeAspect="1"/>
          </p:cNvPicPr>
          <p:nvPr/>
        </p:nvPicPr>
        <p:blipFill>
          <a:blip r:embed="rId7"/>
          <a:stretch>
            <a:fillRect/>
          </a:stretch>
        </p:blipFill>
        <p:spPr>
          <a:xfrm>
            <a:off x="14481836" y="16200861"/>
            <a:ext cx="5347644" cy="2959308"/>
          </a:xfrm>
          <a:prstGeom prst="rect">
            <a:avLst/>
          </a:prstGeom>
        </p:spPr>
      </p:pic>
      <p:sp>
        <p:nvSpPr>
          <p:cNvPr id="3" name="Rectangle 2">
            <a:extLst>
              <a:ext uri="{FF2B5EF4-FFF2-40B4-BE49-F238E27FC236}">
                <a16:creationId xmlns:a16="http://schemas.microsoft.com/office/drawing/2014/main" id="{A09F6B2F-B0E5-724B-BB7E-364FA7C06ED1}"/>
              </a:ext>
            </a:extLst>
          </p:cNvPr>
          <p:cNvSpPr>
            <a:spLocks noChangeArrowheads="1"/>
          </p:cNvSpPr>
          <p:nvPr/>
        </p:nvSpPr>
        <p:spPr bwMode="auto">
          <a:xfrm>
            <a:off x="24384622" y="25541667"/>
            <a:ext cx="13410408" cy="6157532"/>
          </a:xfrm>
          <a:prstGeom prst="rect">
            <a:avLst/>
          </a:prstGeom>
          <a:noFill/>
          <a:ln w="38100">
            <a:solidFill>
              <a:schemeClr val="bg1">
                <a:lumMod val="10000"/>
              </a:schemeClr>
            </a:solidFill>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a:lstStyle>
          <a:p>
            <a:pPr algn="ctr" eaLnBrk="1" hangingPunct="1"/>
            <a:endParaRPr lang="en-US" altLang="en-US">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9649E8A5-14F7-A14D-B045-FB19A82D6F71}"/>
              </a:ext>
            </a:extLst>
          </p:cNvPr>
          <p:cNvSpPr txBox="1"/>
          <p:nvPr/>
        </p:nvSpPr>
        <p:spPr>
          <a:xfrm>
            <a:off x="10896143" y="28616275"/>
            <a:ext cx="13134322" cy="2785378"/>
          </a:xfrm>
          <a:prstGeom prst="rect">
            <a:avLst/>
          </a:prstGeom>
          <a:noFill/>
        </p:spPr>
        <p:txBody>
          <a:bodyPr wrap="square">
            <a:spAutoFit/>
          </a:bodyPr>
          <a:lstStyle/>
          <a:p>
            <a:pPr marL="342900" indent="-342900">
              <a:buFont typeface="Arial" panose="020B0604020202020204" pitchFamily="34" charset="0"/>
              <a:buChar char="•"/>
            </a:pPr>
            <a:r>
              <a:rPr lang="en-US" sz="2500" dirty="0">
                <a:solidFill>
                  <a:srgbClr val="000000"/>
                </a:solidFill>
                <a:latin typeface="ArialMT"/>
              </a:rPr>
              <a:t>Students will be able to explain what a transgenic organism is.</a:t>
            </a:r>
          </a:p>
          <a:p>
            <a:pPr marL="342900" indent="-342900">
              <a:buFont typeface="Arial" panose="020B0604020202020204" pitchFamily="34" charset="0"/>
              <a:buChar char="•"/>
            </a:pPr>
            <a:r>
              <a:rPr lang="en-US" sz="2500" dirty="0">
                <a:solidFill>
                  <a:srgbClr val="000000"/>
                </a:solidFill>
                <a:latin typeface="ArialMT"/>
              </a:rPr>
              <a:t>Students will be able to </a:t>
            </a:r>
            <a:r>
              <a:rPr lang="en-US" sz="2500" dirty="0">
                <a:latin typeface="ArialMT"/>
              </a:rPr>
              <a:t>form hypothesis on </a:t>
            </a:r>
            <a:r>
              <a:rPr lang="en-US" sz="2500" dirty="0">
                <a:solidFill>
                  <a:srgbClr val="000000"/>
                </a:solidFill>
                <a:latin typeface="ArialMT"/>
              </a:rPr>
              <a:t>how </a:t>
            </a:r>
            <a:r>
              <a:rPr lang="en-US" sz="2500" dirty="0" err="1">
                <a:solidFill>
                  <a:srgbClr val="000000"/>
                </a:solidFill>
                <a:latin typeface="ArialMT"/>
              </a:rPr>
              <a:t>optogenetics</a:t>
            </a:r>
            <a:r>
              <a:rPr lang="en-US" sz="2500" dirty="0">
                <a:solidFill>
                  <a:srgbClr val="000000"/>
                </a:solidFill>
                <a:latin typeface="ArialMT"/>
              </a:rPr>
              <a:t> can be used to manipulate locomotion in Drosophila </a:t>
            </a:r>
            <a:r>
              <a:rPr lang="en-US" sz="2500" dirty="0" err="1">
                <a:solidFill>
                  <a:srgbClr val="000000"/>
                </a:solidFill>
                <a:latin typeface="ArialMT"/>
              </a:rPr>
              <a:t>melanogaster</a:t>
            </a:r>
            <a:r>
              <a:rPr lang="en-US" sz="2500" dirty="0">
                <a:solidFill>
                  <a:srgbClr val="000000"/>
                </a:solidFill>
                <a:latin typeface="ArialMT"/>
              </a:rPr>
              <a:t> larvae.</a:t>
            </a:r>
          </a:p>
          <a:p>
            <a:pPr marL="342900" indent="-342900">
              <a:buFont typeface="Arial" panose="020B0604020202020204" pitchFamily="34" charset="0"/>
              <a:buChar char="•"/>
            </a:pPr>
            <a:r>
              <a:rPr lang="en-US" sz="2500" dirty="0">
                <a:solidFill>
                  <a:srgbClr val="000000"/>
                </a:solidFill>
                <a:latin typeface="ArialMT"/>
              </a:rPr>
              <a:t>Students will be able to explain how temperature and cofactors play roles in metabolic processes.</a:t>
            </a:r>
          </a:p>
          <a:p>
            <a:pPr marL="342900" indent="-342900">
              <a:buFont typeface="Arial" panose="020B0604020202020204" pitchFamily="34" charset="0"/>
              <a:buChar char="•"/>
            </a:pPr>
            <a:r>
              <a:rPr lang="en-US" sz="2500" dirty="0">
                <a:latin typeface="ArialMT"/>
              </a:rPr>
              <a:t>Students will be able to describe practical applications of biotechnology, particularly </a:t>
            </a:r>
            <a:r>
              <a:rPr lang="en-US" sz="2500" dirty="0" err="1">
                <a:latin typeface="ArialMT"/>
              </a:rPr>
              <a:t>optogenetics</a:t>
            </a:r>
            <a:r>
              <a:rPr lang="en-US" sz="2500" dirty="0">
                <a:latin typeface="ArialMT"/>
              </a:rPr>
              <a:t>.</a:t>
            </a:r>
            <a:endParaRPr lang="en-US" sz="2500" dirty="0"/>
          </a:p>
        </p:txBody>
      </p:sp>
      <p:sp>
        <p:nvSpPr>
          <p:cNvPr id="9" name="Rectangle 7">
            <a:extLst>
              <a:ext uri="{FF2B5EF4-FFF2-40B4-BE49-F238E27FC236}">
                <a16:creationId xmlns:a16="http://schemas.microsoft.com/office/drawing/2014/main" id="{897528B0-1CDE-D24C-8856-183DA0029298}"/>
              </a:ext>
            </a:extLst>
          </p:cNvPr>
          <p:cNvSpPr>
            <a:spLocks/>
          </p:cNvSpPr>
          <p:nvPr/>
        </p:nvSpPr>
        <p:spPr bwMode="auto">
          <a:xfrm>
            <a:off x="23644635" y="6075615"/>
            <a:ext cx="8789823" cy="68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a:defRPr sz="4200">
                <a:solidFill>
                  <a:srgbClr val="000000"/>
                </a:solidFill>
                <a:latin typeface="Gill Sans" charset="0"/>
                <a:ea typeface="ヒラギノ角ゴ ProN W3" charset="-128"/>
                <a:sym typeface="Gill Sans" charset="0"/>
              </a:defRPr>
            </a:lvl1pPr>
            <a:lvl2pPr marL="742950" indent="-285750">
              <a:defRPr sz="4200">
                <a:solidFill>
                  <a:srgbClr val="000000"/>
                </a:solidFill>
                <a:latin typeface="Gill Sans" charset="0"/>
                <a:ea typeface="ヒラギノ角ゴ ProN W3" charset="-128"/>
                <a:sym typeface="Gill Sans" charset="0"/>
              </a:defRPr>
            </a:lvl2pPr>
            <a:lvl3pPr marL="1143000" indent="-228600">
              <a:defRPr sz="4200">
                <a:solidFill>
                  <a:srgbClr val="000000"/>
                </a:solidFill>
                <a:latin typeface="Gill Sans" charset="0"/>
                <a:ea typeface="ヒラギノ角ゴ ProN W3" charset="-128"/>
                <a:sym typeface="Gill Sans" charset="0"/>
              </a:defRPr>
            </a:lvl3pPr>
            <a:lvl4pPr marL="1600200" indent="-228600">
              <a:defRPr sz="4200">
                <a:solidFill>
                  <a:srgbClr val="000000"/>
                </a:solidFill>
                <a:latin typeface="Gill Sans" charset="0"/>
                <a:ea typeface="ヒラギノ角ゴ ProN W3" charset="-128"/>
                <a:sym typeface="Gill Sans" charset="0"/>
              </a:defRPr>
            </a:lvl4pPr>
            <a:lvl5pPr marL="2057400" indent="-228600">
              <a:defRPr sz="42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r>
              <a:rPr lang="en-US" altLang="en-US" sz="3200" b="1" dirty="0">
                <a:solidFill>
                  <a:schemeClr val="tx1"/>
                </a:solidFill>
                <a:latin typeface="Arial" panose="020B0604020202020204" pitchFamily="34" charset="0"/>
                <a:cs typeface="Arial" panose="020B0604020202020204" pitchFamily="34" charset="0"/>
                <a:sym typeface="Arial Bold" panose="020B0704020202020204" pitchFamily="34" charset="0"/>
              </a:rPr>
              <a:t>Part 2: Literature Gathering Phase</a:t>
            </a:r>
          </a:p>
        </p:txBody>
      </p:sp>
      <p:sp>
        <p:nvSpPr>
          <p:cNvPr id="56" name="TextBox 55">
            <a:extLst>
              <a:ext uri="{FF2B5EF4-FFF2-40B4-BE49-F238E27FC236}">
                <a16:creationId xmlns:a16="http://schemas.microsoft.com/office/drawing/2014/main" id="{474315BB-9403-3E4F-8BAB-9F9008BC6FAB}"/>
              </a:ext>
            </a:extLst>
          </p:cNvPr>
          <p:cNvSpPr txBox="1"/>
          <p:nvPr/>
        </p:nvSpPr>
        <p:spPr>
          <a:xfrm>
            <a:off x="24688800" y="6712455"/>
            <a:ext cx="12446963" cy="18943647"/>
          </a:xfrm>
          <a:prstGeom prst="rect">
            <a:avLst/>
          </a:prstGeom>
          <a:noFill/>
        </p:spPr>
        <p:txBody>
          <a:bodyPr wrap="square">
            <a:spAutoFit/>
          </a:bodyPr>
          <a:lstStyle/>
          <a:p>
            <a:r>
              <a:rPr lang="en-US" sz="2500" dirty="0">
                <a:solidFill>
                  <a:srgbClr val="000000"/>
                </a:solidFill>
                <a:latin typeface="ArialMT"/>
              </a:rPr>
              <a:t>This portion of the module involves utilizing PubMed, a database for scientific publications, to search for key words related to the concepts the module addresses. The guide includes numerous word suggestions (i.e. </a:t>
            </a:r>
            <a:r>
              <a:rPr lang="en-US" sz="2500" dirty="0" err="1">
                <a:solidFill>
                  <a:srgbClr val="000000"/>
                </a:solidFill>
                <a:latin typeface="ArialMT"/>
              </a:rPr>
              <a:t>optogenetics</a:t>
            </a:r>
            <a:r>
              <a:rPr lang="en-US" sz="2500" dirty="0">
                <a:solidFill>
                  <a:srgbClr val="000000"/>
                </a:solidFill>
                <a:latin typeface="ArialMT"/>
              </a:rPr>
              <a:t>, </a:t>
            </a:r>
            <a:r>
              <a:rPr lang="en-US" sz="2500" dirty="0" err="1">
                <a:solidFill>
                  <a:srgbClr val="000000"/>
                </a:solidFill>
                <a:latin typeface="ArialMT"/>
              </a:rPr>
              <a:t>channelrhodopsin</a:t>
            </a:r>
            <a:r>
              <a:rPr lang="en-US" sz="2500" dirty="0">
                <a:solidFill>
                  <a:srgbClr val="000000"/>
                </a:solidFill>
                <a:latin typeface="ArialMT"/>
              </a:rPr>
              <a:t>, transgenic organisms, etc) but should be adjusted for the number of students/groups participating in the module.</a:t>
            </a:r>
          </a:p>
          <a:p>
            <a:endParaRPr lang="en-US" sz="2500" dirty="0">
              <a:latin typeface="ArialMT"/>
            </a:endParaRPr>
          </a:p>
          <a:p>
            <a:r>
              <a:rPr lang="en-US" sz="2500" dirty="0">
                <a:solidFill>
                  <a:srgbClr val="000000"/>
                </a:solidFill>
                <a:latin typeface="ArialMT"/>
              </a:rPr>
              <a:t>Students visit the PubMed website (</a:t>
            </a:r>
            <a:r>
              <a:rPr lang="en-US" sz="2500" dirty="0" err="1">
                <a:solidFill>
                  <a:srgbClr val="000000"/>
                </a:solidFill>
                <a:latin typeface="ArialMT"/>
              </a:rPr>
              <a:t>pubmed.gov</a:t>
            </a:r>
            <a:r>
              <a:rPr lang="en-US" sz="2500" dirty="0">
                <a:solidFill>
                  <a:srgbClr val="000000"/>
                </a:solidFill>
                <a:latin typeface="ArialMT"/>
              </a:rPr>
              <a:t>) and search for their assigned term. Publications related to the term will be included in the search results.</a:t>
            </a:r>
          </a:p>
          <a:p>
            <a:endParaRPr lang="en-US" sz="2500" dirty="0">
              <a:latin typeface="ArialMT"/>
            </a:endParaRPr>
          </a:p>
          <a:p>
            <a:endParaRPr lang="en-US" sz="2500" dirty="0">
              <a:latin typeface="ArialMT"/>
            </a:endParaRPr>
          </a:p>
          <a:p>
            <a:endParaRPr lang="en-US" sz="2500" dirty="0">
              <a:solidFill>
                <a:srgbClr val="000000"/>
              </a:solidFill>
              <a:latin typeface="ArialMT"/>
            </a:endParaRPr>
          </a:p>
          <a:p>
            <a:endParaRPr lang="en-US" sz="2500" dirty="0">
              <a:latin typeface="ArialMT"/>
            </a:endParaRPr>
          </a:p>
          <a:p>
            <a:endParaRPr lang="en-US" sz="2500" dirty="0">
              <a:solidFill>
                <a:srgbClr val="000000"/>
              </a:solidFill>
              <a:latin typeface="ArialMT"/>
            </a:endParaRPr>
          </a:p>
          <a:p>
            <a:endParaRPr lang="en-US" sz="2500" dirty="0">
              <a:latin typeface="ArialMT"/>
            </a:endParaRPr>
          </a:p>
          <a:p>
            <a:endParaRPr lang="en-US" sz="2500" dirty="0">
              <a:solidFill>
                <a:srgbClr val="000000"/>
              </a:solidFill>
              <a:latin typeface="ArialMT"/>
            </a:endParaRPr>
          </a:p>
          <a:p>
            <a:endParaRPr lang="en-US" sz="2500" dirty="0">
              <a:latin typeface="ArialMT"/>
            </a:endParaRPr>
          </a:p>
          <a:p>
            <a:endParaRPr lang="en-US" sz="2500" dirty="0">
              <a:solidFill>
                <a:srgbClr val="000000"/>
              </a:solidFill>
              <a:latin typeface="ArialMT"/>
            </a:endParaRPr>
          </a:p>
          <a:p>
            <a:endParaRPr lang="en-US" sz="2500" dirty="0">
              <a:latin typeface="ArialMT"/>
            </a:endParaRPr>
          </a:p>
          <a:p>
            <a:r>
              <a:rPr lang="en-US" sz="2500" dirty="0">
                <a:solidFill>
                  <a:srgbClr val="000000"/>
                </a:solidFill>
                <a:latin typeface="ArialMT"/>
              </a:rPr>
              <a:t>Students can view the number of publications produced per year about their topic and create a graph reflecting the results</a:t>
            </a:r>
            <a:r>
              <a:rPr lang="en-US" sz="2500" dirty="0">
                <a:latin typeface="ArialMT"/>
              </a:rPr>
              <a:t>. </a:t>
            </a:r>
            <a:r>
              <a:rPr lang="en-US" sz="2500" dirty="0">
                <a:solidFill>
                  <a:srgbClr val="000000"/>
                </a:solidFill>
                <a:latin typeface="ArialMT"/>
              </a:rPr>
              <a:t>They can point out any trends that exist, such as increases or decreases in numbers of publications, and formulate conclusions regarding the trends.</a:t>
            </a:r>
          </a:p>
          <a:p>
            <a:endParaRPr lang="en-US" sz="2500" dirty="0">
              <a:latin typeface="ArialMT"/>
            </a:endParaRPr>
          </a:p>
          <a:p>
            <a:endParaRPr lang="en-US" sz="2500" dirty="0">
              <a:solidFill>
                <a:srgbClr val="000000"/>
              </a:solidFill>
              <a:latin typeface="ArialMT"/>
            </a:endParaRPr>
          </a:p>
          <a:p>
            <a:endParaRPr lang="en-US" sz="2500" dirty="0">
              <a:latin typeface="ArialMT"/>
            </a:endParaRPr>
          </a:p>
          <a:p>
            <a:endParaRPr lang="en-US" sz="2500" dirty="0">
              <a:solidFill>
                <a:srgbClr val="000000"/>
              </a:solidFill>
              <a:latin typeface="ArialMT"/>
            </a:endParaRPr>
          </a:p>
          <a:p>
            <a:endParaRPr lang="en-US" sz="2500" dirty="0">
              <a:latin typeface="ArialMT"/>
            </a:endParaRPr>
          </a:p>
          <a:p>
            <a:endParaRPr lang="en-US" sz="2500" dirty="0">
              <a:solidFill>
                <a:srgbClr val="000000"/>
              </a:solidFill>
              <a:latin typeface="ArialMT"/>
            </a:endParaRPr>
          </a:p>
          <a:p>
            <a:endParaRPr lang="en-US" sz="2500" dirty="0">
              <a:latin typeface="ArialMT"/>
            </a:endParaRPr>
          </a:p>
          <a:p>
            <a:endParaRPr lang="en-US" sz="2500" dirty="0">
              <a:solidFill>
                <a:srgbClr val="000000"/>
              </a:solidFill>
              <a:latin typeface="ArialMT"/>
            </a:endParaRPr>
          </a:p>
          <a:p>
            <a:endParaRPr lang="en-US" sz="2500" dirty="0">
              <a:solidFill>
                <a:srgbClr val="000000"/>
              </a:solidFill>
              <a:latin typeface="ArialMT"/>
            </a:endParaRPr>
          </a:p>
          <a:p>
            <a:endParaRPr lang="en-US" sz="2500" dirty="0">
              <a:latin typeface="ArialMT"/>
            </a:endParaRPr>
          </a:p>
          <a:p>
            <a:endParaRPr lang="en-US" sz="2500" dirty="0">
              <a:solidFill>
                <a:srgbClr val="000000"/>
              </a:solidFill>
              <a:latin typeface="ArialMT"/>
            </a:endParaRPr>
          </a:p>
          <a:p>
            <a:endParaRPr lang="en-US" sz="2500" dirty="0">
              <a:latin typeface="ArialMT"/>
            </a:endParaRPr>
          </a:p>
          <a:p>
            <a:endParaRPr lang="en-US" sz="2500" dirty="0">
              <a:solidFill>
                <a:srgbClr val="000000"/>
              </a:solidFill>
              <a:latin typeface="ArialMT"/>
            </a:endParaRPr>
          </a:p>
          <a:p>
            <a:endParaRPr lang="en-US" sz="2500" dirty="0">
              <a:latin typeface="ArialMT"/>
            </a:endParaRPr>
          </a:p>
          <a:p>
            <a:endParaRPr lang="en-US" sz="2500" dirty="0">
              <a:solidFill>
                <a:srgbClr val="000000"/>
              </a:solidFill>
              <a:latin typeface="ArialMT"/>
            </a:endParaRPr>
          </a:p>
          <a:p>
            <a:endParaRPr lang="en-US" sz="2500" dirty="0">
              <a:latin typeface="ArialMT"/>
            </a:endParaRPr>
          </a:p>
          <a:p>
            <a:endParaRPr lang="en-US" sz="2500" dirty="0">
              <a:solidFill>
                <a:srgbClr val="000000"/>
              </a:solidFill>
              <a:latin typeface="ArialMT"/>
            </a:endParaRPr>
          </a:p>
          <a:p>
            <a:endParaRPr lang="en-US" sz="2500" dirty="0">
              <a:latin typeface="ArialMT"/>
            </a:endParaRPr>
          </a:p>
          <a:p>
            <a:endParaRPr lang="en-US" sz="2500" dirty="0">
              <a:solidFill>
                <a:srgbClr val="000000"/>
              </a:solidFill>
              <a:latin typeface="ArialMT"/>
            </a:endParaRPr>
          </a:p>
          <a:p>
            <a:endParaRPr lang="en-US" sz="2500" dirty="0">
              <a:latin typeface="ArialMT"/>
            </a:endParaRPr>
          </a:p>
          <a:p>
            <a:r>
              <a:rPr lang="en-US" sz="2500" dirty="0">
                <a:solidFill>
                  <a:srgbClr val="000000"/>
                </a:solidFill>
                <a:latin typeface="ArialMT"/>
              </a:rPr>
              <a:t>Students then review the first three pages of search results to observe any trends within the publications. Because </a:t>
            </a:r>
            <a:r>
              <a:rPr lang="en-US" sz="2500" dirty="0" err="1">
                <a:solidFill>
                  <a:srgbClr val="000000"/>
                </a:solidFill>
                <a:latin typeface="ArialMT"/>
              </a:rPr>
              <a:t>optogenetics</a:t>
            </a:r>
            <a:r>
              <a:rPr lang="en-US" sz="2500" dirty="0">
                <a:solidFill>
                  <a:srgbClr val="000000"/>
                </a:solidFill>
                <a:latin typeface="ArialMT"/>
              </a:rPr>
              <a:t> currently plays a role in the neuroscience realm, the majority of observations will likely pertain to </a:t>
            </a:r>
            <a:r>
              <a:rPr lang="en-US" sz="2500" dirty="0">
                <a:latin typeface="ArialMT"/>
              </a:rPr>
              <a:t>the</a:t>
            </a:r>
            <a:r>
              <a:rPr lang="en-US" sz="2500" dirty="0">
                <a:solidFill>
                  <a:srgbClr val="000000"/>
                </a:solidFill>
                <a:latin typeface="ArialMT"/>
              </a:rPr>
              <a:t> prevalence of publications addressing medical issues. This serves as a great segue into discussions of practical applications of </a:t>
            </a:r>
            <a:r>
              <a:rPr lang="en-US" sz="2500" dirty="0" err="1">
                <a:solidFill>
                  <a:srgbClr val="000000"/>
                </a:solidFill>
                <a:latin typeface="ArialMT"/>
              </a:rPr>
              <a:t>optogenetics</a:t>
            </a:r>
            <a:r>
              <a:rPr lang="en-US" sz="2500" dirty="0">
                <a:solidFill>
                  <a:srgbClr val="000000"/>
                </a:solidFill>
                <a:latin typeface="ArialMT"/>
              </a:rPr>
              <a:t>, such as its use in combatting the effects of Parkinson’s disease, epilepsy, and even blindness.</a:t>
            </a:r>
            <a:endParaRPr lang="en-US" sz="2500" dirty="0"/>
          </a:p>
        </p:txBody>
      </p:sp>
      <p:sp>
        <p:nvSpPr>
          <p:cNvPr id="13" name="TextBox 12">
            <a:extLst>
              <a:ext uri="{FF2B5EF4-FFF2-40B4-BE49-F238E27FC236}">
                <a16:creationId xmlns:a16="http://schemas.microsoft.com/office/drawing/2014/main" id="{ED9E8621-1385-CA40-80A4-13818DABCF89}"/>
              </a:ext>
            </a:extLst>
          </p:cNvPr>
          <p:cNvSpPr txBox="1"/>
          <p:nvPr/>
        </p:nvSpPr>
        <p:spPr>
          <a:xfrm>
            <a:off x="15440675" y="19191016"/>
            <a:ext cx="5012251" cy="338554"/>
          </a:xfrm>
          <a:prstGeom prst="rect">
            <a:avLst/>
          </a:prstGeom>
          <a:noFill/>
        </p:spPr>
        <p:txBody>
          <a:bodyPr wrap="square" rtlCol="0">
            <a:spAutoFit/>
          </a:bodyPr>
          <a:lstStyle/>
          <a:p>
            <a:pPr algn="l"/>
            <a:r>
              <a:rPr lang="en-US" sz="1600" i="1" dirty="0">
                <a:latin typeface="Arial" panose="020B0604020202020204" pitchFamily="34" charset="0"/>
                <a:cs typeface="Arial" panose="020B0604020202020204" pitchFamily="34" charset="0"/>
              </a:rPr>
              <a:t>Larva being stimulated with blue light</a:t>
            </a:r>
          </a:p>
        </p:txBody>
      </p:sp>
      <p:sp>
        <p:nvSpPr>
          <p:cNvPr id="16" name="TextBox 15">
            <a:extLst>
              <a:ext uri="{FF2B5EF4-FFF2-40B4-BE49-F238E27FC236}">
                <a16:creationId xmlns:a16="http://schemas.microsoft.com/office/drawing/2014/main" id="{59BADD6F-377E-324C-B367-68686086C662}"/>
              </a:ext>
            </a:extLst>
          </p:cNvPr>
          <p:cNvSpPr txBox="1"/>
          <p:nvPr/>
        </p:nvSpPr>
        <p:spPr>
          <a:xfrm>
            <a:off x="13899183" y="13811901"/>
            <a:ext cx="7185226" cy="3385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a:lstStyle>
          <a:p>
            <a:pPr algn="l"/>
            <a:r>
              <a:rPr lang="en-US" sz="1600" i="1" dirty="0">
                <a:latin typeface="Arial" panose="020B0604020202020204" pitchFamily="34" charset="0"/>
                <a:cs typeface="Arial" panose="020B0604020202020204" pitchFamily="34" charset="0"/>
              </a:rPr>
              <a:t>Petri dishes containing food diluted with water to make larvae visible</a:t>
            </a:r>
          </a:p>
        </p:txBody>
      </p:sp>
      <p:pic>
        <p:nvPicPr>
          <p:cNvPr id="12" name="Picture 11">
            <a:extLst>
              <a:ext uri="{FF2B5EF4-FFF2-40B4-BE49-F238E27FC236}">
                <a16:creationId xmlns:a16="http://schemas.microsoft.com/office/drawing/2014/main" id="{07D146D8-27EB-D247-BF5C-155FBE03EF07}"/>
              </a:ext>
            </a:extLst>
          </p:cNvPr>
          <p:cNvPicPr>
            <a:picLocks noChangeAspect="1"/>
          </p:cNvPicPr>
          <p:nvPr/>
        </p:nvPicPr>
        <p:blipFill>
          <a:blip r:embed="rId8"/>
          <a:stretch>
            <a:fillRect/>
          </a:stretch>
        </p:blipFill>
        <p:spPr>
          <a:xfrm>
            <a:off x="28976867" y="10005849"/>
            <a:ext cx="4417967" cy="3002837"/>
          </a:xfrm>
          <a:prstGeom prst="rect">
            <a:avLst/>
          </a:prstGeom>
        </p:spPr>
      </p:pic>
      <p:sp>
        <p:nvSpPr>
          <p:cNvPr id="17" name="TextBox 16">
            <a:extLst>
              <a:ext uri="{FF2B5EF4-FFF2-40B4-BE49-F238E27FC236}">
                <a16:creationId xmlns:a16="http://schemas.microsoft.com/office/drawing/2014/main" id="{D1B1BCD3-4B14-6844-9D9E-801DDBA39B48}"/>
              </a:ext>
            </a:extLst>
          </p:cNvPr>
          <p:cNvSpPr txBox="1"/>
          <p:nvPr/>
        </p:nvSpPr>
        <p:spPr>
          <a:xfrm>
            <a:off x="28099507" y="13092373"/>
            <a:ext cx="6482074" cy="338554"/>
          </a:xfrm>
          <a:prstGeom prst="rect">
            <a:avLst/>
          </a:prstGeom>
          <a:noFill/>
        </p:spPr>
        <p:txBody>
          <a:bodyPr wrap="square" rtlCol="0">
            <a:spAutoFit/>
          </a:bodyPr>
          <a:lstStyle/>
          <a:p>
            <a:pPr algn="l"/>
            <a:r>
              <a:rPr lang="en-US" sz="1600" i="1" dirty="0">
                <a:latin typeface="Arial" panose="020B0604020202020204" pitchFamily="34" charset="0"/>
                <a:cs typeface="Arial" panose="020B0604020202020204" pitchFamily="34" charset="0"/>
              </a:rPr>
              <a:t>Screenshot from PubMed.gov using “</a:t>
            </a:r>
            <a:r>
              <a:rPr lang="en-US" sz="1600" i="1" dirty="0" err="1">
                <a:latin typeface="Arial" panose="020B0604020202020204" pitchFamily="34" charset="0"/>
                <a:cs typeface="Arial" panose="020B0604020202020204" pitchFamily="34" charset="0"/>
              </a:rPr>
              <a:t>optogenetics</a:t>
            </a:r>
            <a:r>
              <a:rPr lang="en-US" sz="1600" i="1" dirty="0">
                <a:latin typeface="Arial" panose="020B0604020202020204" pitchFamily="34" charset="0"/>
                <a:cs typeface="Arial" panose="020B0604020202020204" pitchFamily="34" charset="0"/>
              </a:rPr>
              <a:t>” as search term</a:t>
            </a:r>
          </a:p>
        </p:txBody>
      </p:sp>
      <p:pic>
        <p:nvPicPr>
          <p:cNvPr id="21" name="Picture 20">
            <a:extLst>
              <a:ext uri="{FF2B5EF4-FFF2-40B4-BE49-F238E27FC236}">
                <a16:creationId xmlns:a16="http://schemas.microsoft.com/office/drawing/2014/main" id="{70FA8635-6223-5240-AB88-341A7DDDAC95}"/>
              </a:ext>
            </a:extLst>
          </p:cNvPr>
          <p:cNvPicPr>
            <a:picLocks noChangeAspect="1"/>
          </p:cNvPicPr>
          <p:nvPr/>
        </p:nvPicPr>
        <p:blipFill>
          <a:blip r:embed="rId9"/>
          <a:stretch>
            <a:fillRect/>
          </a:stretch>
        </p:blipFill>
        <p:spPr>
          <a:xfrm>
            <a:off x="26091290" y="15516733"/>
            <a:ext cx="3896512" cy="2644605"/>
          </a:xfrm>
          <a:prstGeom prst="rect">
            <a:avLst/>
          </a:prstGeom>
        </p:spPr>
      </p:pic>
      <p:sp>
        <p:nvSpPr>
          <p:cNvPr id="22" name="TextBox 21">
            <a:extLst>
              <a:ext uri="{FF2B5EF4-FFF2-40B4-BE49-F238E27FC236}">
                <a16:creationId xmlns:a16="http://schemas.microsoft.com/office/drawing/2014/main" id="{9FDD6AB0-0F70-7940-B10C-AAFC801F8348}"/>
              </a:ext>
            </a:extLst>
          </p:cNvPr>
          <p:cNvSpPr txBox="1"/>
          <p:nvPr/>
        </p:nvSpPr>
        <p:spPr>
          <a:xfrm>
            <a:off x="25723767" y="18206134"/>
            <a:ext cx="5531360" cy="598776"/>
          </a:xfrm>
          <a:prstGeom prst="rect">
            <a:avLst/>
          </a:prstGeom>
          <a:noFill/>
        </p:spPr>
        <p:txBody>
          <a:bodyPr wrap="square" rtlCol="0">
            <a:spAutoFit/>
          </a:bodyPr>
          <a:lstStyle/>
          <a:p>
            <a:pPr algn="l"/>
            <a:r>
              <a:rPr lang="en-US" sz="1600" i="1" dirty="0">
                <a:latin typeface="Arial" panose="020B0604020202020204" pitchFamily="34" charset="0"/>
                <a:cs typeface="Arial" panose="020B0604020202020204" pitchFamily="34" charset="0"/>
              </a:rPr>
              <a:t>Screenshot from PubMed.gov reflecting number of        </a:t>
            </a:r>
          </a:p>
          <a:p>
            <a:pPr algn="l"/>
            <a:r>
              <a:rPr lang="en-US" sz="1600" i="1" dirty="0">
                <a:latin typeface="Arial" panose="020B0604020202020204" pitchFamily="34" charset="0"/>
                <a:cs typeface="Arial" panose="020B0604020202020204" pitchFamily="34" charset="0"/>
              </a:rPr>
              <a:t>                       publications per year</a:t>
            </a:r>
          </a:p>
        </p:txBody>
      </p:sp>
      <p:pic>
        <p:nvPicPr>
          <p:cNvPr id="27" name="Picture 26">
            <a:extLst>
              <a:ext uri="{FF2B5EF4-FFF2-40B4-BE49-F238E27FC236}">
                <a16:creationId xmlns:a16="http://schemas.microsoft.com/office/drawing/2014/main" id="{CD47145D-506B-814B-A429-5025612C2A1B}"/>
              </a:ext>
            </a:extLst>
          </p:cNvPr>
          <p:cNvPicPr>
            <a:picLocks noChangeAspect="1"/>
          </p:cNvPicPr>
          <p:nvPr/>
        </p:nvPicPr>
        <p:blipFill>
          <a:blip r:embed="rId10"/>
          <a:stretch>
            <a:fillRect/>
          </a:stretch>
        </p:blipFill>
        <p:spPr>
          <a:xfrm>
            <a:off x="32866835" y="14825257"/>
            <a:ext cx="1651839" cy="3979653"/>
          </a:xfrm>
          <a:prstGeom prst="rect">
            <a:avLst/>
          </a:prstGeom>
        </p:spPr>
      </p:pic>
      <p:sp>
        <p:nvSpPr>
          <p:cNvPr id="28" name="TextBox 27">
            <a:extLst>
              <a:ext uri="{FF2B5EF4-FFF2-40B4-BE49-F238E27FC236}">
                <a16:creationId xmlns:a16="http://schemas.microsoft.com/office/drawing/2014/main" id="{563EDF4C-EFBD-6545-940F-9CFED5ACED68}"/>
              </a:ext>
            </a:extLst>
          </p:cNvPr>
          <p:cNvSpPr txBox="1"/>
          <p:nvPr/>
        </p:nvSpPr>
        <p:spPr>
          <a:xfrm>
            <a:off x="34434050" y="15931094"/>
            <a:ext cx="1774974" cy="1815882"/>
          </a:xfrm>
          <a:prstGeom prst="rect">
            <a:avLst/>
          </a:prstGeom>
          <a:noFill/>
        </p:spPr>
        <p:txBody>
          <a:bodyPr wrap="square" rtlCol="0">
            <a:spAutoFit/>
          </a:bodyPr>
          <a:lstStyle/>
          <a:p>
            <a:pPr algn="l"/>
            <a:r>
              <a:rPr lang="en-US" sz="1600" i="1" dirty="0">
                <a:latin typeface="Arial" panose="020B0604020202020204" pitchFamily="34" charset="0"/>
                <a:cs typeface="Arial" panose="020B0604020202020204" pitchFamily="34" charset="0"/>
              </a:rPr>
              <a:t>Screenshot from PubMed.gov reflecting number of publications per year after clicking “download CSV”</a:t>
            </a:r>
          </a:p>
        </p:txBody>
      </p:sp>
      <p:pic>
        <p:nvPicPr>
          <p:cNvPr id="30" name="Picture 29">
            <a:extLst>
              <a:ext uri="{FF2B5EF4-FFF2-40B4-BE49-F238E27FC236}">
                <a16:creationId xmlns:a16="http://schemas.microsoft.com/office/drawing/2014/main" id="{FCFD260B-F5C0-E34E-9EC2-394E530420C8}"/>
              </a:ext>
            </a:extLst>
          </p:cNvPr>
          <p:cNvPicPr>
            <a:picLocks noChangeAspect="1"/>
          </p:cNvPicPr>
          <p:nvPr/>
        </p:nvPicPr>
        <p:blipFill>
          <a:blip r:embed="rId11"/>
          <a:stretch>
            <a:fillRect/>
          </a:stretch>
        </p:blipFill>
        <p:spPr>
          <a:xfrm>
            <a:off x="28976604" y="19077363"/>
            <a:ext cx="4131662" cy="3118735"/>
          </a:xfrm>
          <a:prstGeom prst="rect">
            <a:avLst/>
          </a:prstGeom>
        </p:spPr>
      </p:pic>
      <p:sp>
        <p:nvSpPr>
          <p:cNvPr id="31" name="TextBox 30">
            <a:extLst>
              <a:ext uri="{FF2B5EF4-FFF2-40B4-BE49-F238E27FC236}">
                <a16:creationId xmlns:a16="http://schemas.microsoft.com/office/drawing/2014/main" id="{FCF92F0B-2DF3-EC42-B616-328BFBAD3681}"/>
              </a:ext>
            </a:extLst>
          </p:cNvPr>
          <p:cNvSpPr txBox="1"/>
          <p:nvPr/>
        </p:nvSpPr>
        <p:spPr>
          <a:xfrm>
            <a:off x="29111954" y="22279280"/>
            <a:ext cx="6645008" cy="338554"/>
          </a:xfrm>
          <a:prstGeom prst="rect">
            <a:avLst/>
          </a:prstGeom>
          <a:noFill/>
        </p:spPr>
        <p:txBody>
          <a:bodyPr wrap="square" rtlCol="0">
            <a:spAutoFit/>
          </a:bodyPr>
          <a:lstStyle/>
          <a:p>
            <a:pPr algn="l"/>
            <a:r>
              <a:rPr lang="en-US" sz="1600" i="1" dirty="0">
                <a:latin typeface="Arial" panose="020B0604020202020204" pitchFamily="34" charset="0"/>
                <a:cs typeface="Arial" panose="020B0604020202020204" pitchFamily="34" charset="0"/>
              </a:rPr>
              <a:t>Sample graph created using Graphical app</a:t>
            </a:r>
          </a:p>
        </p:txBody>
      </p:sp>
      <p:sp>
        <p:nvSpPr>
          <p:cNvPr id="6" name="TextBox 5">
            <a:extLst>
              <a:ext uri="{FF2B5EF4-FFF2-40B4-BE49-F238E27FC236}">
                <a16:creationId xmlns:a16="http://schemas.microsoft.com/office/drawing/2014/main" id="{EB60267D-30AF-1B4D-BA2C-5288D1C3D455}"/>
              </a:ext>
            </a:extLst>
          </p:cNvPr>
          <p:cNvSpPr txBox="1"/>
          <p:nvPr/>
        </p:nvSpPr>
        <p:spPr>
          <a:xfrm>
            <a:off x="38186484" y="18604500"/>
            <a:ext cx="9873059" cy="8940909"/>
          </a:xfrm>
          <a:prstGeom prst="rect">
            <a:avLst/>
          </a:prstGeom>
          <a:noFill/>
        </p:spPr>
        <p:txBody>
          <a:bodyPr wrap="square">
            <a:spAutoFit/>
          </a:bodyPr>
          <a:lstStyle/>
          <a:p>
            <a:pPr marL="457200" indent="-457200">
              <a:buFont typeface="+mj-lt"/>
              <a:buAutoNum type="arabicPeriod"/>
            </a:pPr>
            <a:r>
              <a:rPr lang="en-US" sz="2500" dirty="0">
                <a:latin typeface="ArialMT"/>
              </a:rPr>
              <a:t>This module allows students to engage in science and engineering practices through conduction of an investigation, data collection and interpretation, and communication of results.</a:t>
            </a:r>
          </a:p>
          <a:p>
            <a:pPr marL="457200" indent="-457200">
              <a:buFont typeface="+mj-lt"/>
              <a:buAutoNum type="arabicPeriod"/>
            </a:pPr>
            <a:endParaRPr lang="en-US" sz="2500" dirty="0">
              <a:latin typeface="ArialMT"/>
            </a:endParaRPr>
          </a:p>
          <a:p>
            <a:pPr marL="457200" indent="-457200">
              <a:buFont typeface="+mj-lt"/>
              <a:buAutoNum type="arabicPeriod"/>
            </a:pPr>
            <a:r>
              <a:rPr lang="en-US" sz="2500" dirty="0">
                <a:latin typeface="ArialMT"/>
              </a:rPr>
              <a:t>Hands-on experimentation and literature gathering related to </a:t>
            </a:r>
            <a:r>
              <a:rPr lang="en-US" sz="2500" dirty="0" err="1">
                <a:latin typeface="ArialMT"/>
              </a:rPr>
              <a:t>optogenetics</a:t>
            </a:r>
            <a:r>
              <a:rPr lang="en-US" sz="2500" dirty="0">
                <a:latin typeface="ArialMT"/>
              </a:rPr>
              <a:t> exposes students to practical and interesting applications of biotechnology. This allows for meaningful discussions that students will likely find compelling.</a:t>
            </a:r>
          </a:p>
          <a:p>
            <a:pPr marL="457200" indent="-457200">
              <a:buFont typeface="+mj-lt"/>
              <a:buAutoNum type="arabicPeriod"/>
            </a:pPr>
            <a:endParaRPr lang="en-US" sz="2500" dirty="0">
              <a:latin typeface="ArialMT"/>
            </a:endParaRPr>
          </a:p>
          <a:p>
            <a:pPr marL="457200" indent="-457200">
              <a:buFont typeface="+mj-lt"/>
              <a:buAutoNum type="arabicPeriod"/>
            </a:pPr>
            <a:r>
              <a:rPr lang="en-US" sz="2500" dirty="0">
                <a:latin typeface="ArialMT"/>
              </a:rPr>
              <a:t>This module would work well in a biology or integrated sciences lesson at high school or introductory college levels. It encompasses information from and bridges a wide variety of sciences, including cell biology, genetics, medicine, biotechnology, and animal behavior.</a:t>
            </a:r>
          </a:p>
          <a:p>
            <a:pPr marL="457200" indent="-457200">
              <a:buFont typeface="+mj-lt"/>
              <a:buAutoNum type="arabicPeriod"/>
            </a:pPr>
            <a:endParaRPr lang="en-US" sz="2500" dirty="0">
              <a:latin typeface="ArialMT"/>
            </a:endParaRPr>
          </a:p>
          <a:p>
            <a:pPr marL="457200" indent="-457200">
              <a:buFont typeface="+mj-lt"/>
              <a:buAutoNum type="arabicPeriod"/>
            </a:pPr>
            <a:r>
              <a:rPr lang="en-US" sz="2500" dirty="0">
                <a:latin typeface="ArialMT"/>
              </a:rPr>
              <a:t>The experimental phase of the module can be adapted to include additional variables for students to test if time and resources allow. </a:t>
            </a:r>
          </a:p>
          <a:p>
            <a:pPr marL="457200" indent="-457200">
              <a:buFont typeface="+mj-lt"/>
              <a:buAutoNum type="arabicPeriod"/>
            </a:pPr>
            <a:endParaRPr lang="en-US" sz="2500" dirty="0">
              <a:latin typeface="ArialMT"/>
            </a:endParaRPr>
          </a:p>
          <a:p>
            <a:pPr marL="457200" indent="-457200">
              <a:buFont typeface="+mj-lt"/>
              <a:buAutoNum type="arabicPeriod"/>
            </a:pPr>
            <a:r>
              <a:rPr lang="en-US" sz="2500" dirty="0">
                <a:latin typeface="ArialMT"/>
              </a:rPr>
              <a:t>The literature gathering phase of the module can easily be translated to other lesson plans of different topics, allowing students to gain exposure to many concepts in the scientific realm.</a:t>
            </a:r>
          </a:p>
        </p:txBody>
      </p:sp>
      <p:sp>
        <p:nvSpPr>
          <p:cNvPr id="20" name="Rectangle 19">
            <a:extLst>
              <a:ext uri="{FF2B5EF4-FFF2-40B4-BE49-F238E27FC236}">
                <a16:creationId xmlns:a16="http://schemas.microsoft.com/office/drawing/2014/main" id="{40B65597-F6AF-C84B-AE8D-380BFFC42873}"/>
              </a:ext>
            </a:extLst>
          </p:cNvPr>
          <p:cNvSpPr>
            <a:spLocks/>
          </p:cNvSpPr>
          <p:nvPr/>
        </p:nvSpPr>
        <p:spPr bwMode="auto">
          <a:xfrm>
            <a:off x="33527184" y="6032277"/>
            <a:ext cx="12428989" cy="32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defPPr>
              <a:defRPr lang="en-US"/>
            </a:defPPr>
            <a:lvl1pPr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a:lstStyle>
          <a:p>
            <a:pPr algn="ctr" eaLnBrk="1" hangingPunct="1"/>
            <a:r>
              <a:rPr lang="en-US" altLang="en-US" sz="3200" b="1" dirty="0">
                <a:solidFill>
                  <a:schemeClr val="tx1"/>
                </a:solidFill>
                <a:latin typeface="Arial" panose="020B0604020202020204" pitchFamily="34" charset="0"/>
                <a:cs typeface="Arial" panose="020B0604020202020204" pitchFamily="34" charset="0"/>
                <a:sym typeface="Arial Bold" panose="020B0704020202020204" pitchFamily="34" charset="0"/>
              </a:rPr>
              <a:t>Teacher Notes:</a:t>
            </a:r>
          </a:p>
        </p:txBody>
      </p:sp>
      <p:sp>
        <p:nvSpPr>
          <p:cNvPr id="24" name="TextBox 23">
            <a:extLst>
              <a:ext uri="{FF2B5EF4-FFF2-40B4-BE49-F238E27FC236}">
                <a16:creationId xmlns:a16="http://schemas.microsoft.com/office/drawing/2014/main" id="{2FF88415-0586-E146-BC8C-A50F879DFB19}"/>
              </a:ext>
            </a:extLst>
          </p:cNvPr>
          <p:cNvSpPr txBox="1"/>
          <p:nvPr/>
        </p:nvSpPr>
        <p:spPr>
          <a:xfrm>
            <a:off x="38355030" y="6521892"/>
            <a:ext cx="9873059" cy="4708981"/>
          </a:xfrm>
          <a:prstGeom prst="rect">
            <a:avLst/>
          </a:prstGeom>
          <a:noFill/>
        </p:spPr>
        <p:txBody>
          <a:bodyPr wrap="square">
            <a:spAutoFit/>
          </a:bodyPr>
          <a:lstStyle/>
          <a:p>
            <a:r>
              <a:rPr lang="en-US" sz="2500" dirty="0">
                <a:latin typeface="ArialMT"/>
              </a:rPr>
              <a:t>Because this module incorporates a variety of sciences, including cell biology, genetics, medicine, biotechnology, and animal behavior, there many directions that class discussions can take. Examples include:</a:t>
            </a:r>
          </a:p>
          <a:p>
            <a:endParaRPr lang="en-US" sz="2500" dirty="0">
              <a:latin typeface="ArialMT"/>
            </a:endParaRPr>
          </a:p>
          <a:p>
            <a:pPr marL="342900" indent="-342900">
              <a:buFont typeface="Arial" panose="020B0604020202020204" pitchFamily="34" charset="0"/>
              <a:buChar char="•"/>
            </a:pPr>
            <a:r>
              <a:rPr lang="en-US" sz="2500" dirty="0">
                <a:latin typeface="ArialMT"/>
              </a:rPr>
              <a:t>Metabolism and optimal conditions required, including temperature and pH</a:t>
            </a:r>
          </a:p>
          <a:p>
            <a:pPr marL="342900" indent="-342900">
              <a:buFont typeface="Arial" panose="020B0604020202020204" pitchFamily="34" charset="0"/>
              <a:buChar char="•"/>
            </a:pPr>
            <a:r>
              <a:rPr lang="en-US" sz="2500" dirty="0">
                <a:latin typeface="ArialMT"/>
              </a:rPr>
              <a:t>Cofactor involvement in metabolic processes</a:t>
            </a:r>
          </a:p>
          <a:p>
            <a:pPr marL="342900" indent="-342900">
              <a:buFont typeface="Arial" panose="020B0604020202020204" pitchFamily="34" charset="0"/>
              <a:buChar char="•"/>
            </a:pPr>
            <a:r>
              <a:rPr lang="en-US" sz="2500" dirty="0">
                <a:latin typeface="ArialMT"/>
              </a:rPr>
              <a:t>Metabolism in endotherms versus ectotherms</a:t>
            </a:r>
          </a:p>
          <a:p>
            <a:pPr marL="342900" indent="-342900">
              <a:buFont typeface="Arial" panose="020B0604020202020204" pitchFamily="34" charset="0"/>
              <a:buChar char="•"/>
            </a:pPr>
            <a:r>
              <a:rPr lang="en-US" sz="2500" dirty="0">
                <a:latin typeface="ArialMT"/>
              </a:rPr>
              <a:t>Transgenic organisms and genetically-modified organisms</a:t>
            </a:r>
          </a:p>
          <a:p>
            <a:pPr marL="342900" indent="-342900">
              <a:buFont typeface="Arial" panose="020B0604020202020204" pitchFamily="34" charset="0"/>
              <a:buChar char="•"/>
            </a:pPr>
            <a:r>
              <a:rPr lang="en-US" sz="2500" dirty="0">
                <a:latin typeface="ArialMT"/>
              </a:rPr>
              <a:t>Biotechnology and practical applications</a:t>
            </a:r>
          </a:p>
          <a:p>
            <a:pPr marL="342900" indent="-342900">
              <a:buFont typeface="Arial" panose="020B0604020202020204" pitchFamily="34" charset="0"/>
              <a:buChar char="•"/>
            </a:pPr>
            <a:r>
              <a:rPr lang="en-US" sz="2500" dirty="0">
                <a:latin typeface="ArialMT"/>
              </a:rPr>
              <a:t>Process of scientific inquiry</a:t>
            </a:r>
          </a:p>
        </p:txBody>
      </p:sp>
      <p:sp>
        <p:nvSpPr>
          <p:cNvPr id="29" name="TextBox 28">
            <a:extLst>
              <a:ext uri="{FF2B5EF4-FFF2-40B4-BE49-F238E27FC236}">
                <a16:creationId xmlns:a16="http://schemas.microsoft.com/office/drawing/2014/main" id="{AF5E5489-0425-9A4E-BE21-96627B107D8A}"/>
              </a:ext>
            </a:extLst>
          </p:cNvPr>
          <p:cNvSpPr txBox="1"/>
          <p:nvPr/>
        </p:nvSpPr>
        <p:spPr>
          <a:xfrm>
            <a:off x="38095648" y="11189400"/>
            <a:ext cx="10289748" cy="6247864"/>
          </a:xfrm>
          <a:prstGeom prst="rect">
            <a:avLst/>
          </a:prstGeom>
          <a:noFill/>
        </p:spPr>
        <p:txBody>
          <a:bodyPr wrap="square">
            <a:spAutoFit/>
          </a:bodyPr>
          <a:lstStyle/>
          <a:p>
            <a:r>
              <a:rPr lang="en-US" sz="2500" dirty="0">
                <a:latin typeface="ArialMT"/>
              </a:rPr>
              <a:t>This module can easily be manipulated in complexity to effectively teach higher and lower-achieving students. For higher-achieving students, one could have them test additional variables outside of those listed in the procedures, such as larva reaction to different wavelengths of light, response of larva stored under a larger variety of conditions, etc. They could also write a more in-depth report or paper based on results from the literature gathering phase of the module. Lower-achieving students might benefit from additional pre-assessment review, such as reviews of metabolism, cofactors, and other key terms in this module. One could also choose to have them complete only one phase of the module instead of both.</a:t>
            </a:r>
          </a:p>
          <a:p>
            <a:endParaRPr lang="en-US" sz="2500" dirty="0">
              <a:latin typeface="ArialMT"/>
            </a:endParaRPr>
          </a:p>
          <a:p>
            <a:r>
              <a:rPr lang="en-US" sz="2500" dirty="0">
                <a:latin typeface="ArialMT"/>
              </a:rPr>
              <a:t>The guide for the module can be found at:</a:t>
            </a:r>
          </a:p>
          <a:p>
            <a:r>
              <a:rPr lang="en-US" sz="2500" dirty="0">
                <a:latin typeface="ArialMT"/>
                <a:hlinkClick r:id="rId12"/>
              </a:rPr>
              <a:t>http://web.as.uky.edu/Biology/faculty/cooper/ABLE-2021/ABLE-2021-Metabolism%20and%20gene%20expression/Home-metabolism%20and%20gene%20expression.htm</a:t>
            </a:r>
            <a:endParaRPr lang="en-US" sz="2500" dirty="0">
              <a:latin typeface="ArialMT"/>
            </a:endParaRPr>
          </a:p>
        </p:txBody>
      </p:sp>
      <p:sp>
        <p:nvSpPr>
          <p:cNvPr id="32" name="TextBox 31">
            <a:extLst>
              <a:ext uri="{FF2B5EF4-FFF2-40B4-BE49-F238E27FC236}">
                <a16:creationId xmlns:a16="http://schemas.microsoft.com/office/drawing/2014/main" id="{3573301C-CB92-E848-8AAB-D6650CDAFAEA}"/>
              </a:ext>
            </a:extLst>
          </p:cNvPr>
          <p:cNvSpPr txBox="1"/>
          <p:nvPr/>
        </p:nvSpPr>
        <p:spPr>
          <a:xfrm>
            <a:off x="38384321" y="28364741"/>
            <a:ext cx="9887124" cy="3139321"/>
          </a:xfrm>
          <a:prstGeom prst="rect">
            <a:avLst/>
          </a:prstGeom>
          <a:noFill/>
        </p:spPr>
        <p:txBody>
          <a:bodyPr wrap="square">
            <a:spAutoFit/>
          </a:bodyPr>
          <a:lstStyle/>
          <a:p>
            <a:r>
              <a:rPr lang="en-US" sz="1800" dirty="0">
                <a:solidFill>
                  <a:srgbClr val="000000"/>
                </a:solidFill>
                <a:latin typeface="ArialMT"/>
              </a:rPr>
              <a:t>National Research Council. (2012). </a:t>
            </a:r>
            <a:r>
              <a:rPr lang="en-US" sz="1800" i="1" dirty="0">
                <a:solidFill>
                  <a:srgbClr val="000000"/>
                </a:solidFill>
                <a:latin typeface="Arial-ItalicMT"/>
              </a:rPr>
              <a:t>A Framework for K-12 Science Education: Practices, Crosscutting Concepts, and Core Ideas.</a:t>
            </a:r>
            <a:r>
              <a:rPr lang="en-US" sz="1800" i="0" dirty="0">
                <a:solidFill>
                  <a:srgbClr val="000000"/>
                </a:solidFill>
                <a:latin typeface="ArialMT"/>
              </a:rPr>
              <a:t> (2012). Committee on a Conceptual Framework for New K-12 Science Education Standards. Board on Science Education, Division of Behavioral and Social Sciences and Education. Washington, DC: The National Academies Press.</a:t>
            </a:r>
          </a:p>
          <a:p>
            <a:endParaRPr lang="en-US" sz="1800" dirty="0">
              <a:latin typeface="ArialMT"/>
            </a:endParaRPr>
          </a:p>
          <a:p>
            <a:r>
              <a:rPr lang="en-US" sz="1800" i="0" dirty="0">
                <a:solidFill>
                  <a:srgbClr val="000000"/>
                </a:solidFill>
                <a:latin typeface="ArialMT"/>
              </a:rPr>
              <a:t>Carlson, J., Fosmire, M., Miller, C., &amp; Nelson, M. (2011). Determining Data Information Literacy Needs: A Study of Students and Research Faculty. </a:t>
            </a:r>
            <a:r>
              <a:rPr lang="en-US" sz="1800" i="1" dirty="0">
                <a:solidFill>
                  <a:srgbClr val="000000"/>
                </a:solidFill>
                <a:latin typeface="Arial-ItalicMT"/>
              </a:rPr>
              <a:t>Portal : Libraries and the Academy, 11(2), </a:t>
            </a:r>
            <a:r>
              <a:rPr lang="en-US" sz="1800" i="0" dirty="0">
                <a:solidFill>
                  <a:srgbClr val="000000"/>
                </a:solidFill>
                <a:latin typeface="ArialMT"/>
              </a:rPr>
              <a:t>629-657.</a:t>
            </a:r>
          </a:p>
          <a:p>
            <a:endParaRPr lang="en-US" sz="1800" dirty="0">
              <a:latin typeface="ArialMT"/>
            </a:endParaRPr>
          </a:p>
          <a:p>
            <a:r>
              <a:rPr lang="en-US" sz="1800" i="0" dirty="0" err="1">
                <a:solidFill>
                  <a:srgbClr val="000000"/>
                </a:solidFill>
                <a:latin typeface="ArialMT"/>
              </a:rPr>
              <a:t>Premadasa</a:t>
            </a:r>
            <a:r>
              <a:rPr lang="en-US" sz="1800" i="0" dirty="0">
                <a:solidFill>
                  <a:srgbClr val="000000"/>
                </a:solidFill>
                <a:latin typeface="ArialMT"/>
              </a:rPr>
              <a:t>, K., &amp; Bhatia, K. (2013). Real Life Applications in Mathematics: What Do Students Prefer? </a:t>
            </a:r>
            <a:r>
              <a:rPr lang="en-US" sz="1800" i="1" dirty="0">
                <a:solidFill>
                  <a:srgbClr val="000000"/>
                </a:solidFill>
                <a:latin typeface="Arial-ItalicMT"/>
              </a:rPr>
              <a:t>International Journal for the Scholarship of Teaching and Learning, 7(2).</a:t>
            </a:r>
            <a:endParaRPr lang="en-US" sz="2500" dirty="0"/>
          </a:p>
        </p:txBody>
      </p:sp>
      <p:pic>
        <p:nvPicPr>
          <p:cNvPr id="68" name="image3.jpg">
            <a:extLst>
              <a:ext uri="{FF2B5EF4-FFF2-40B4-BE49-F238E27FC236}">
                <a16:creationId xmlns:a16="http://schemas.microsoft.com/office/drawing/2014/main" id="{1B458366-FEFF-4FEA-A13F-04D56217422E}"/>
              </a:ext>
            </a:extLst>
          </p:cNvPr>
          <p:cNvPicPr/>
          <p:nvPr/>
        </p:nvPicPr>
        <p:blipFill>
          <a:blip r:embed="rId13"/>
          <a:srcRect/>
          <a:stretch>
            <a:fillRect/>
          </a:stretch>
        </p:blipFill>
        <p:spPr>
          <a:xfrm>
            <a:off x="24624097" y="29504648"/>
            <a:ext cx="2523999" cy="2101780"/>
          </a:xfrm>
          <a:prstGeom prst="rect">
            <a:avLst/>
          </a:prstGeom>
          <a:ln/>
        </p:spPr>
      </p:pic>
      <p:pic>
        <p:nvPicPr>
          <p:cNvPr id="69" name="image5.jpg">
            <a:extLst>
              <a:ext uri="{FF2B5EF4-FFF2-40B4-BE49-F238E27FC236}">
                <a16:creationId xmlns:a16="http://schemas.microsoft.com/office/drawing/2014/main" id="{5DDCF637-F462-4B1F-8DA3-8899469807DC}"/>
              </a:ext>
            </a:extLst>
          </p:cNvPr>
          <p:cNvPicPr/>
          <p:nvPr/>
        </p:nvPicPr>
        <p:blipFill>
          <a:blip r:embed="rId14"/>
          <a:srcRect/>
          <a:stretch>
            <a:fillRect/>
          </a:stretch>
        </p:blipFill>
        <p:spPr>
          <a:xfrm>
            <a:off x="28160875" y="29328460"/>
            <a:ext cx="2523999" cy="2153298"/>
          </a:xfrm>
          <a:prstGeom prst="rect">
            <a:avLst/>
          </a:prstGeom>
          <a:ln/>
        </p:spPr>
      </p:pic>
    </p:spTree>
  </p:cSld>
  <p:clrMapOvr>
    <a:masterClrMapping/>
  </p:clrMapOvr>
  <p:transition/>
</p:sld>
</file>

<file path=ppt/theme/theme1.xml><?xml version="1.0" encoding="utf-8"?>
<a:theme xmlns:a="http://schemas.openxmlformats.org/drawingml/2006/main" name="Default - Blank">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Blank">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2268</TotalTime>
  <Pages>0</Pages>
  <Words>1956</Words>
  <Characters>0</Characters>
  <Application>Microsoft Office PowerPoint</Application>
  <PresentationFormat>Custom</PresentationFormat>
  <Lines>0</Lines>
  <Paragraphs>123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Arial-ItalicMT</vt:lpstr>
      <vt:lpstr>ArialMT</vt:lpstr>
      <vt:lpstr>Calibri</vt:lpstr>
      <vt:lpstr>Gill Sans</vt:lpstr>
      <vt:lpstr>Times New Roman</vt:lpstr>
      <vt:lpstr>Default - Blank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Characterization of Glutamate receptors at the Drosophila Neuromuscular Junction DEVAL BHATT AND ROBIN L. COOPER, DEPARTMENT OF BIOLOGY, UNIVERSITY OF KENTUCKY, LEXINGTON, KY 40506-0225</dc:title>
  <dc:creator>Deval Bhatt</dc:creator>
  <cp:lastModifiedBy>robin cooper</cp:lastModifiedBy>
  <cp:revision>284</cp:revision>
  <dcterms:modified xsi:type="dcterms:W3CDTF">2021-05-16T15:09:32Z</dcterms:modified>
</cp:coreProperties>
</file>